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9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64F8A-DFDD-4322-BF4B-6923D0DB7C29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B916-EFAD-4867-9416-499651084A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766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0B916-EFAD-4867-9416-499651084A6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89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81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52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149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10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44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762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48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16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9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5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87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47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44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360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59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0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8B23-9295-4125-97F2-6F5C06465D0B}" type="datetimeFigureOut">
              <a:rPr lang="sl-SI" smtClean="0"/>
              <a:t>23. 02. 2025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5FA8-BFE8-43C3-99CF-FF0CD46BFD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26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589" r:id="rId10"/>
    <p:sldLayoutId id="2147484590" r:id="rId11"/>
    <p:sldLayoutId id="2147484591" r:id="rId12"/>
    <p:sldLayoutId id="2147484592" r:id="rId13"/>
    <p:sldLayoutId id="2147484593" r:id="rId14"/>
    <p:sldLayoutId id="2147484594" r:id="rId15"/>
    <p:sldLayoutId id="2147484595" r:id="rId16"/>
    <p:sldLayoutId id="21474845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BF0-DCF9-7D0A-499A-58BDD13C6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060" y="2004165"/>
            <a:ext cx="8943584" cy="260813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kern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INTELIGENTNI SISTEMI</a:t>
            </a:r>
            <a:r>
              <a:rPr lang="sl-SI" sz="4000" b="1" kern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kern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b="1" kern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000" b="1" kern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kern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4000" b="1" kern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OPTIMIZACIJA LOGISTIČNIH PROCESOV</a:t>
            </a:r>
            <a:endParaRPr lang="sl-SI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F26BB-C625-F9B5-C459-4F8718DD0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194" y="4258850"/>
            <a:ext cx="7102258" cy="1711566"/>
          </a:xfrm>
        </p:spPr>
        <p:txBody>
          <a:bodyPr anchor="ctr">
            <a:normAutofit/>
          </a:bodyPr>
          <a:lstStyle/>
          <a:p>
            <a:pPr algn="ctr"/>
            <a:r>
              <a:rPr lang="sl-SI" cap="none" dirty="0">
                <a:solidFill>
                  <a:schemeClr val="tx1"/>
                </a:solidFill>
              </a:rPr>
              <a:t>Predmet: INTELIGENTNI SISTEMI V LOGISTIKI</a:t>
            </a:r>
          </a:p>
          <a:p>
            <a:pPr algn="ctr"/>
            <a:r>
              <a:rPr lang="sl-SI" cap="none" dirty="0">
                <a:solidFill>
                  <a:schemeClr val="tx1"/>
                </a:solidFill>
              </a:rPr>
              <a:t>Nosilec/izvajalec: izr. prof. dr. Sašo Murtič, univ. dipl. prav. </a:t>
            </a:r>
          </a:p>
          <a:p>
            <a:pPr algn="ctr"/>
            <a:r>
              <a:rPr lang="sl-SI" cap="none" dirty="0">
                <a:solidFill>
                  <a:schemeClr val="tx1"/>
                </a:solidFill>
              </a:rPr>
              <a:t>Študent: Uroš Kalšek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D39904C-8642-5559-E344-6FF988E0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49" y="71113"/>
            <a:ext cx="4612132" cy="15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3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4144-24F7-FCEC-C36D-15F0B1D3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201" y="2079320"/>
            <a:ext cx="10624789" cy="17536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sl-SI" sz="1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sl-SI" sz="4000" dirty="0"/>
              <a:t>Hvala za vašo pozornost!</a:t>
            </a:r>
          </a:p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A961-F25A-C57C-FA37-C5819E8A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92" y="0"/>
            <a:ext cx="8610053" cy="84151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INTELIGENTNI SISTEMI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8F21-03BB-42BE-D587-C24B85C9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841513"/>
            <a:ext cx="10586300" cy="32924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področje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računalništva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ukvarja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razvojem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algoritmov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izvedbo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nalog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običajno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zahtevajo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človeško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inteligenco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Med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naloge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spadajo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učenje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reševanje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problemov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zaznavanje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razumevanje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naravnega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jezika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odločanje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Osnova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velike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obdelujejo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naprednimi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algoritmi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strojno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algoritmi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omogočajo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računalnikom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da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prepoznajo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vzorce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napovedujejo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trende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predlagajo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optimalne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Razvoj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tehnologij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globoko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računalniški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vid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obdelava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naravnega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jezika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močno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razširil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možnosti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uporabe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praktičnih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situacijah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diagram of a network&#10;&#10;AI-generated content may be incorrect.">
            <a:extLst>
              <a:ext uri="{FF2B5EF4-FFF2-40B4-BE49-F238E27FC236}">
                <a16:creationId xmlns:a16="http://schemas.microsoft.com/office/drawing/2014/main" id="{B94FDF5A-CF72-9B63-D264-280A12D51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704" y="3690253"/>
            <a:ext cx="6083096" cy="2570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AFA43-AAA2-060D-CE24-02911B11607D}"/>
              </a:ext>
            </a:extLst>
          </p:cNvPr>
          <p:cNvSpPr txBox="1"/>
          <p:nvPr/>
        </p:nvSpPr>
        <p:spPr>
          <a:xfrm>
            <a:off x="876694" y="3536733"/>
            <a:ext cx="44329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logistiki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imajo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ključno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vlogo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izboljšanju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učinkovitosti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procesov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Algoritmi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omogočajo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podjetjem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da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optimizirajo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transportne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predvidijo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povpraševanje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avtomatizirajo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skladiščno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poslovanje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izboljšajo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upravljanje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dobavne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verige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797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BC165-08EF-589D-C39D-A19B8C2F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5301-78A4-7230-459A-04723B8E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88" y="108066"/>
            <a:ext cx="8610053" cy="84151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Zgodovina</a:t>
            </a:r>
            <a:r>
              <a:rPr lang="en-US" sz="3600" dirty="0"/>
              <a:t> </a:t>
            </a:r>
            <a:r>
              <a:rPr lang="en-US" sz="3600" dirty="0" err="1"/>
              <a:t>inteligentnih</a:t>
            </a:r>
            <a:r>
              <a:rPr lang="en-US" sz="3600" dirty="0"/>
              <a:t> </a:t>
            </a:r>
            <a:r>
              <a:rPr lang="en-US" sz="3600" dirty="0" err="1"/>
              <a:t>sistemov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7645-833A-C2C5-9464-6C950E2F1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46" y="808175"/>
            <a:ext cx="10523693" cy="32924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Zgodovina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že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antiko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kjer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miti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zgodbe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pripovedovali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umetnih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bitjih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inteligenco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zavestjo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Vendar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pa so to bile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samo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ideje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domišljija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naših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prednikov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Razvoj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tesno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povezan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razvojem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računalništva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zato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lahko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rečemo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da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pravi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začetek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resnici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začetek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računalništva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Nekateri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pripisujejo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začetek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računalništva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Josephu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Marie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Jacquardu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je 1804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patentiral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»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Jacquardovo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statvo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99C1D-2378-421E-A20F-4674F6739E0C}"/>
              </a:ext>
            </a:extLst>
          </p:cNvPr>
          <p:cNvSpPr txBox="1"/>
          <p:nvPr/>
        </p:nvSpPr>
        <p:spPr>
          <a:xfrm>
            <a:off x="380150" y="2646900"/>
            <a:ext cx="8157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Drugi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pripisujejo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začetek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Charlesu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Babbageu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razvil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prvi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dizajn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funkcionalen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kateri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pa med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njegovim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življenjem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še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izdelan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Babbage je med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svojim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delom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obsežno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sodeloval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 Ado Lovelace, ki jo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opisal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»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čarovnico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števil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saj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bila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izjemna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matematičarka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sl-SI" dirty="0"/>
          </a:p>
        </p:txBody>
      </p:sp>
      <p:pic>
        <p:nvPicPr>
          <p:cNvPr id="7" name="Picture 6" descr="A person in a suit&#10;&#10;AI-generated content may be incorrect.">
            <a:extLst>
              <a:ext uri="{FF2B5EF4-FFF2-40B4-BE49-F238E27FC236}">
                <a16:creationId xmlns:a16="http://schemas.microsoft.com/office/drawing/2014/main" id="{67D9201E-97D2-0F26-017B-F48E77AF8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73" y="2646900"/>
            <a:ext cx="2671146" cy="3068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7BACE-CEE4-50FC-31AD-E9597ABBAFA0}"/>
              </a:ext>
            </a:extLst>
          </p:cNvPr>
          <p:cNvSpPr txBox="1"/>
          <p:nvPr/>
        </p:nvSpPr>
        <p:spPr>
          <a:xfrm>
            <a:off x="9895241" y="5845113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Babbage</a:t>
            </a:r>
            <a:endParaRPr lang="sl-SI" dirty="0"/>
          </a:p>
        </p:txBody>
      </p:sp>
      <p:pic>
        <p:nvPicPr>
          <p:cNvPr id="10" name="Picture 9" descr="A large wooden machine in a museum&#10;&#10;AI-generated content may be incorrect.">
            <a:extLst>
              <a:ext uri="{FF2B5EF4-FFF2-40B4-BE49-F238E27FC236}">
                <a16:creationId xmlns:a16="http://schemas.microsoft.com/office/drawing/2014/main" id="{A24FDFCF-4FC5-7A19-4976-363BD8E41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1" y="3839048"/>
            <a:ext cx="3405130" cy="22695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16C1A1-D4A6-3732-3CF1-901CC2959256}"/>
              </a:ext>
            </a:extLst>
          </p:cNvPr>
          <p:cNvSpPr txBox="1"/>
          <p:nvPr/>
        </p:nvSpPr>
        <p:spPr>
          <a:xfrm>
            <a:off x="6628475" y="6214445"/>
            <a:ext cx="190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Jaquardova</a:t>
            </a:r>
            <a:r>
              <a:rPr lang="en-US" dirty="0"/>
              <a:t> </a:t>
            </a:r>
            <a:r>
              <a:rPr lang="en-US" dirty="0" err="1"/>
              <a:t>statva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FBAC3-EF72-87FB-78EF-72E2D9C2D2F1}"/>
              </a:ext>
            </a:extLst>
          </p:cNvPr>
          <p:cNvSpPr txBox="1"/>
          <p:nvPr/>
        </p:nvSpPr>
        <p:spPr>
          <a:xfrm>
            <a:off x="1183723" y="3998454"/>
            <a:ext cx="43798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Razvoj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logike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formalnega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razmišljanja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privedel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izuma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programa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bilnega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digitalnega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računalnika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1940-ih,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spodbudilo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znanstvenike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da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začeli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razpravljati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možnosti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elektronskih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možganov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Med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znanstveniki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najbolj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izstopal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Alan Mathison Turing, ki ga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danes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označujemo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očeta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računalništva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560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CDF61-D0F4-EA33-19EA-6B43F04DF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D4C7-63C0-285B-480B-F35E4098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64" y="98641"/>
            <a:ext cx="5558672" cy="841513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/>
              <a:t>Zgodovina</a:t>
            </a:r>
            <a:r>
              <a:rPr lang="en-US" sz="3600" dirty="0"/>
              <a:t> </a:t>
            </a:r>
            <a:r>
              <a:rPr lang="en-US" sz="3600" dirty="0" err="1"/>
              <a:t>logistike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4BEA-374B-1C9B-E6AD-36D032D4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48" y="940154"/>
            <a:ext cx="10467134" cy="21518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Industrija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logistike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prevoza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blaga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jo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poznamo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danes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ima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svoje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korenine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vojaških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operacijah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antičnem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Rimu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logistični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strokovnjaki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imenovani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"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logistakas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",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razvili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učinkovito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oskrbo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vojakov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hrano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orožjem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opremo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znanja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bila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dolga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stoletja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omejena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vojsko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sčasoma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našla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pot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poslovni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svet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Po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drugi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svetovni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vojni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podjetja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začela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uporabljati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logistične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pristope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optimizacijo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prevoza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distribucije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izdelkov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postalo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ključno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obvladovanje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večjih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količin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blaga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daljših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transportnih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7D4C1-309E-ECCC-84A2-8453AF18E6AC}"/>
              </a:ext>
            </a:extLst>
          </p:cNvPr>
          <p:cNvSpPr txBox="1"/>
          <p:nvPr/>
        </p:nvSpPr>
        <p:spPr>
          <a:xfrm>
            <a:off x="933254" y="2762054"/>
            <a:ext cx="6683604" cy="3252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vojaške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zgodovine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lahko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omenimo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Hanibala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Aleksandra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Velikega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Vojvodo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Welligtonskega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označujemo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logistične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genije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Aleksandrove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ekspedicije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neizmerno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korist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zaradi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njegove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izjemne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pozornosti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glede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oskrbe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Hanibal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zaslužen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Rimljane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naučil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med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Punskimi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vojnami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uspeh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Anglo-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Portugalske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pripisan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Vojvodi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Wellingtonskemu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njegov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oskrbe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zelo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efektiven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kljub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številnim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neugodnim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položajem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katerih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bili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Kot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vidimo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vojske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izjemno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potrebo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rešitvah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zaradi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preteklosti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bile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vodilne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razvoju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 descr="A statue of a person&#10;&#10;AI-generated content may be incorrect.">
            <a:extLst>
              <a:ext uri="{FF2B5EF4-FFF2-40B4-BE49-F238E27FC236}">
                <a16:creationId xmlns:a16="http://schemas.microsoft.com/office/drawing/2014/main" id="{50E7B79A-7104-684D-D532-6F60352ED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83" y="2845449"/>
            <a:ext cx="1956941" cy="3072397"/>
          </a:xfrm>
          <a:prstGeom prst="rect">
            <a:avLst/>
          </a:prstGeom>
        </p:spPr>
      </p:pic>
      <p:pic>
        <p:nvPicPr>
          <p:cNvPr id="11" name="Picture 10" descr="A close-up of a mosaic of a person&#10;&#10;AI-generated content may be incorrect.">
            <a:extLst>
              <a:ext uri="{FF2B5EF4-FFF2-40B4-BE49-F238E27FC236}">
                <a16:creationId xmlns:a16="http://schemas.microsoft.com/office/drawing/2014/main" id="{2F28AA52-6BF7-D117-67AF-CC64E239F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21" y="2954642"/>
            <a:ext cx="1976134" cy="2643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564C55-1CE3-EAE7-8FA7-BAD901DA8CDD}"/>
              </a:ext>
            </a:extLst>
          </p:cNvPr>
          <p:cNvSpPr txBox="1"/>
          <p:nvPr/>
        </p:nvSpPr>
        <p:spPr>
          <a:xfrm>
            <a:off x="7874077" y="5673357"/>
            <a:ext cx="177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Aleksander </a:t>
            </a:r>
            <a:r>
              <a:rPr lang="en-US" dirty="0" err="1"/>
              <a:t>Veliki</a:t>
            </a:r>
            <a:endParaRPr lang="sl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E18EF-F5CD-DC40-C65E-DC90CF4DCB19}"/>
              </a:ext>
            </a:extLst>
          </p:cNvPr>
          <p:cNvSpPr txBox="1"/>
          <p:nvPr/>
        </p:nvSpPr>
        <p:spPr>
          <a:xfrm>
            <a:off x="10584642" y="6014355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Hanibal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559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C15447-A180-3561-974F-0D313B3C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DDB1-94CD-F6A9-29DE-A7031907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48" y="558366"/>
            <a:ext cx="10729274" cy="84151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Praktične</a:t>
            </a:r>
            <a:r>
              <a:rPr lang="en-US" sz="3600" dirty="0"/>
              <a:t> UPORABE INTELIGENTNIH SISTEMOV V LOGISTIKI</a:t>
            </a:r>
            <a:endParaRPr lang="sl-S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57C0-D9CA-BFDB-8F6F-C85DD897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47" y="1399879"/>
            <a:ext cx="10587873" cy="3292482"/>
          </a:xfrm>
        </p:spPr>
        <p:txBody>
          <a:bodyPr anchor="t">
            <a:normAutofit/>
          </a:bodyPr>
          <a:lstStyle/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Spletna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trgovina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močno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preoblikovala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industrijo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hkrati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sooča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izzivi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težave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ozkega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grla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Sueškem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Panamskem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kanalu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geopolitične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napetosti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gospodarska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nihanja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turbulentnem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okolju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izstopajo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nova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obetavna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izboljšanje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odpornosti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podjetij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omogoča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napovedovanje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scenarijev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razvoj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proaktivnih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strategij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čimer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pripomore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optimizaciji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dobavne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verige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Orodja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temeljijo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zagotavljajo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boljši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vpogled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predlagajo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ukrepe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izboljšanje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odločanja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F4CE8-B1E1-B7ED-C628-E4A58F8196DF}"/>
              </a:ext>
            </a:extLst>
          </p:cNvPr>
          <p:cNvSpPr txBox="1"/>
          <p:nvPr/>
        </p:nvSpPr>
        <p:spPr>
          <a:xfrm>
            <a:off x="5197312" y="3225485"/>
            <a:ext cx="6034728" cy="293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Poleg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strateških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prednosti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pomaga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tudi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vsakodnevnih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nalogah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optimizacija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učinkovitejše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zalog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nemoteno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delovanje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spreminjajočih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razmerah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Kljub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številna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podjetja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izkoriščajo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polnega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potenciala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distribucijskih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uporabo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primerov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globalnih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podjetij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raziskano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spreminjajo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prevoz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logistiko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od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optimizacije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pametnejšega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delovanja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s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poudarkom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njeni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raznolikosti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praktičnih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prednostih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ar driving on a road&#10;&#10;AI-generated content may be incorrect.">
            <a:extLst>
              <a:ext uri="{FF2B5EF4-FFF2-40B4-BE49-F238E27FC236}">
                <a16:creationId xmlns:a16="http://schemas.microsoft.com/office/drawing/2014/main" id="{92DB4EA3-30F0-0373-8C06-533B7A01A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5" y="3643804"/>
            <a:ext cx="3800569" cy="2097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F95D0C-0DD7-1CE1-44FF-CFEC8235B2DB}"/>
              </a:ext>
            </a:extLst>
          </p:cNvPr>
          <p:cNvSpPr txBox="1"/>
          <p:nvPr/>
        </p:nvSpPr>
        <p:spPr>
          <a:xfrm>
            <a:off x="1097930" y="5914982"/>
            <a:ext cx="386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Vizualizacija</a:t>
            </a:r>
            <a:r>
              <a:rPr lang="en-US" dirty="0"/>
              <a:t> </a:t>
            </a:r>
            <a:r>
              <a:rPr lang="en-US" dirty="0" err="1"/>
              <a:t>inteligentnega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optimizacij</a:t>
            </a:r>
            <a:r>
              <a:rPr lang="en-US" dirty="0"/>
              <a:t> </a:t>
            </a:r>
            <a:r>
              <a:rPr lang="en-US" dirty="0" err="1"/>
              <a:t>poti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241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29FB9-FC44-F465-838B-2D60A0A9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85C1-AFE7-B790-F5CE-D7E7C4D0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352" y="98811"/>
            <a:ext cx="8610053" cy="841513"/>
          </a:xfrm>
        </p:spPr>
        <p:txBody>
          <a:bodyPr>
            <a:normAutofit/>
          </a:bodyPr>
          <a:lstStyle/>
          <a:p>
            <a:r>
              <a:rPr lang="en-US" sz="3600" dirty="0"/>
              <a:t>NAPOVEDOVANJE </a:t>
            </a:r>
            <a:r>
              <a:rPr lang="en-US" sz="3600" dirty="0" err="1"/>
              <a:t>POVPRAŠevanja</a:t>
            </a:r>
            <a:endParaRPr lang="sl-SI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A9111-3477-BCED-B7CC-2FD482C7B2DC}"/>
              </a:ext>
            </a:extLst>
          </p:cNvPr>
          <p:cNvSpPr txBox="1"/>
          <p:nvPr/>
        </p:nvSpPr>
        <p:spPr>
          <a:xfrm>
            <a:off x="848412" y="767812"/>
            <a:ext cx="106899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načrtovanju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izvajanju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proizvodnih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pomembno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napovedovanje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povpraševanja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produktih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lahko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optimiziramo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zagotovimo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dobro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učinkovitost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Tradicionalne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metode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napovedovanja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pogosto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opirajo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pretekle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vedenjske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vzorce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povpraševanja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čemer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uporaba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zgodovinskih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ključnega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pomena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Vendar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raziskave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začele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uvajati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umetno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inteligenco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nadomešča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tradicionalne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metode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omogočajo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napovedovanje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temelji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globoki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analizi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skritih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medsebojnih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povezavah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spremenljivk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relativno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razvoj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področju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Eden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izmed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najbolj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izstopajočih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orodij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inteligentnih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umetne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nevronske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mreže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predstavljajo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računalniški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strojno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učenje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predstavitev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uporabo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znanja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napovedovanje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izhodov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kompleksnih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sistemov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sl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EC29E-4401-9761-A4CF-B997849BAB6A}"/>
              </a:ext>
            </a:extLst>
          </p:cNvPr>
          <p:cNvSpPr txBox="1"/>
          <p:nvPr/>
        </p:nvSpPr>
        <p:spPr>
          <a:xfrm>
            <a:off x="848412" y="3142289"/>
            <a:ext cx="51753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Natančno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napovedovanje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povpraševanja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omogoča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proizvodnim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podjetjem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povečanje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celotne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odpornosti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oskrbovalne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verige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same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kombinaciji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statističnimi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metodami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bistveno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izboljšajo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natančnost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metod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napovedovanja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povpraševanja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Poleg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je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preprečevanje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izkrivljanja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povpraševanja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–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t.i.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učinek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biča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– in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zagotavljanje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uspeha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oskrbovalne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verige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ključna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transparentna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komunikacija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med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člani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ki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sodelujejo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procesu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napovedovanja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povpraševanja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sl-SI" dirty="0"/>
          </a:p>
        </p:txBody>
      </p:sp>
      <p:pic>
        <p:nvPicPr>
          <p:cNvPr id="9" name="Picture 8" descr="A diagram of a software process&#10;&#10;AI-generated content may be incorrect.">
            <a:extLst>
              <a:ext uri="{FF2B5EF4-FFF2-40B4-BE49-F238E27FC236}">
                <a16:creationId xmlns:a16="http://schemas.microsoft.com/office/drawing/2014/main" id="{47960F28-1D62-9243-E531-7A2C97253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47363"/>
            <a:ext cx="568960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AC7EA8-E785-7BC0-DEAF-3E1275186977}"/>
              </a:ext>
            </a:extLst>
          </p:cNvPr>
          <p:cNvSpPr txBox="1"/>
          <p:nvPr/>
        </p:nvSpPr>
        <p:spPr>
          <a:xfrm>
            <a:off x="5596378" y="6389857"/>
            <a:ext cx="675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Primer </a:t>
            </a:r>
            <a:r>
              <a:rPr lang="en-US" dirty="0" err="1"/>
              <a:t>učenja</a:t>
            </a:r>
            <a:r>
              <a:rPr lang="en-US" dirty="0"/>
              <a:t> </a:t>
            </a:r>
            <a:r>
              <a:rPr lang="en-US" dirty="0" err="1"/>
              <a:t>inteligentnega</a:t>
            </a:r>
            <a:r>
              <a:rPr lang="en-US" dirty="0"/>
              <a:t> Sistema za </a:t>
            </a:r>
            <a:r>
              <a:rPr lang="en-US" dirty="0" err="1"/>
              <a:t>napovedovanje</a:t>
            </a:r>
            <a:r>
              <a:rPr lang="en-US" dirty="0"/>
              <a:t> </a:t>
            </a:r>
            <a:r>
              <a:rPr lang="en-US" dirty="0" err="1"/>
              <a:t>povpraševanja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133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EFAA-CDB5-DD4C-42CC-00821D43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15" y="166031"/>
            <a:ext cx="9905998" cy="710662"/>
          </a:xfrm>
        </p:spPr>
        <p:txBody>
          <a:bodyPr/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skladišč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B260-B336-3689-F3C7-003D5D17D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27" y="876693"/>
            <a:ext cx="10623240" cy="35417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Načrtovanje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upravljanje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skladišč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vključuje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kompleksne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odločitve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glede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prejemanja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shranjevanja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izbiranja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naročil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pošiljanja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izdelkov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lahko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pomembno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vpliva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učinkovitost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celotnih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dobavnih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verig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Z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napredkom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Industrijo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4.0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ponekod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že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omenja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tudi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industrijo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5.0)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razpoložljivostjo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velikih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količin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podatkov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zmogljive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računalniške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moči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zadostne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kapacitete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shranjevanje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strojno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učenje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postalo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obetavna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tehnologija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reševanje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izzivov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upravljanju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skladišč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kot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problemi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dodeljevanja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lokacij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shranjevanje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problemi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izbiranja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naročil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Pregled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sodobnih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raziskav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uporabi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strojnega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učenja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v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sistemih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upravljanje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skladišč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razvršča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literaturo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glede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metode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strojnega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učenja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algoritme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vire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podatkov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ter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primere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uporabe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strojnega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učenja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inteligentno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upravljanje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skladišč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sl-SI" dirty="0"/>
          </a:p>
        </p:txBody>
      </p:sp>
      <p:pic>
        <p:nvPicPr>
          <p:cNvPr id="5" name="Picture 4" descr="A diagram of a car production process&#10;&#10;AI-generated content may be incorrect.">
            <a:extLst>
              <a:ext uri="{FF2B5EF4-FFF2-40B4-BE49-F238E27FC236}">
                <a16:creationId xmlns:a16="http://schemas.microsoft.com/office/drawing/2014/main" id="{CDE92EBD-F7B6-81C9-B523-D974E6D9A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15" y="3627276"/>
            <a:ext cx="5466945" cy="2653390"/>
          </a:xfrm>
          <a:prstGeom prst="rect">
            <a:avLst/>
          </a:prstGeom>
        </p:spPr>
      </p:pic>
      <p:pic>
        <p:nvPicPr>
          <p:cNvPr id="9" name="Picture 8" descr="A robotic arm in a warehouse&#10;&#10;AI-generated content may be incorrect.">
            <a:extLst>
              <a:ext uri="{FF2B5EF4-FFF2-40B4-BE49-F238E27FC236}">
                <a16:creationId xmlns:a16="http://schemas.microsoft.com/office/drawing/2014/main" id="{8EA4A29F-9803-136E-54A3-FA06D0B5B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34" y="3627276"/>
            <a:ext cx="3884579" cy="2591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FFAD0-665C-E16C-50D5-C43083EC59CE}"/>
              </a:ext>
            </a:extLst>
          </p:cNvPr>
          <p:cNvSpPr txBox="1"/>
          <p:nvPr/>
        </p:nvSpPr>
        <p:spPr>
          <a:xfrm>
            <a:off x="7202248" y="6267838"/>
            <a:ext cx="415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skladišča</a:t>
            </a:r>
            <a:r>
              <a:rPr lang="en-US" dirty="0"/>
              <a:t> z </a:t>
            </a:r>
            <a:r>
              <a:rPr lang="en-US" dirty="0" err="1"/>
              <a:t>pomočjo</a:t>
            </a:r>
            <a:r>
              <a:rPr lang="en-US" dirty="0"/>
              <a:t> </a:t>
            </a:r>
            <a:r>
              <a:rPr lang="en-US" dirty="0" err="1"/>
              <a:t>inteligentnih</a:t>
            </a:r>
            <a:r>
              <a:rPr lang="en-US" dirty="0"/>
              <a:t> </a:t>
            </a:r>
            <a:r>
              <a:rPr lang="en-US" dirty="0" err="1"/>
              <a:t>sistemov</a:t>
            </a:r>
            <a:endParaRPr lang="sl-S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12BDB-5479-C8E1-3438-23362FE0C542}"/>
              </a:ext>
            </a:extLst>
          </p:cNvPr>
          <p:cNvSpPr txBox="1"/>
          <p:nvPr/>
        </p:nvSpPr>
        <p:spPr>
          <a:xfrm>
            <a:off x="2696066" y="6352584"/>
            <a:ext cx="205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Revolucije</a:t>
            </a:r>
            <a:r>
              <a:rPr lang="en-US" dirty="0"/>
              <a:t> v </a:t>
            </a:r>
            <a:r>
              <a:rPr lang="en-US" dirty="0" err="1"/>
              <a:t>industriji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153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A39F-1096-3D7B-0412-ED0DD927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0617"/>
            <a:ext cx="9905998" cy="691809"/>
          </a:xfrm>
        </p:spPr>
        <p:txBody>
          <a:bodyPr>
            <a:normAutofit/>
          </a:bodyPr>
          <a:lstStyle/>
          <a:p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skladišč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4144-24F7-FCEC-C36D-15F0B1D3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74" y="675210"/>
            <a:ext cx="11094580" cy="2439465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Priprava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naročil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najbolj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zahtevna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naloga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močno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vpliva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politiko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skladiščnih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Trenutno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podjetja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soočajo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več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 pa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jih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lahko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nekako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razdelimo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naslednje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kategorije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določanja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shranjevanja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vključujejo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dodeljevanje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izdelkov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določene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skladišču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namenom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zmanjšanja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skupnega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napora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ravnanju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njimi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izbire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naslednjega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naročila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nanašajo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zaporedje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katerem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izdelki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izbrani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glede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strategijo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usmerjanja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 descr="A person working on a conveyor belt&#10;&#10;AI-generated content may be incorrect.">
            <a:extLst>
              <a:ext uri="{FF2B5EF4-FFF2-40B4-BE49-F238E27FC236}">
                <a16:creationId xmlns:a16="http://schemas.microsoft.com/office/drawing/2014/main" id="{CEA451AB-83A9-6A32-AD86-B90B1566E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07" y="3262606"/>
            <a:ext cx="4139921" cy="2759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38C539-CE03-763F-BF22-75ED41FDFF21}"/>
              </a:ext>
            </a:extLst>
          </p:cNvPr>
          <p:cNvSpPr txBox="1"/>
          <p:nvPr/>
        </p:nvSpPr>
        <p:spPr>
          <a:xfrm>
            <a:off x="989972" y="3400425"/>
            <a:ext cx="4934578" cy="197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močno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povezana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določanja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shranjevanja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služi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kot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vhod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izbiro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naročila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lahko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določijo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šele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ko so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izdelkov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znane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Hkrati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lokacije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shranjevanja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običajno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ne more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biti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ocenjena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dokler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znana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strategija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rešitev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izbiro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naročila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682D8-BBEE-0C41-5626-852C404F5770}"/>
              </a:ext>
            </a:extLst>
          </p:cNvPr>
          <p:cNvSpPr txBox="1"/>
          <p:nvPr/>
        </p:nvSpPr>
        <p:spPr>
          <a:xfrm>
            <a:off x="7611018" y="6161350"/>
            <a:ext cx="212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Amazonovo</a:t>
            </a:r>
            <a:r>
              <a:rPr lang="en-US" dirty="0"/>
              <a:t> </a:t>
            </a:r>
            <a:r>
              <a:rPr lang="en-US" dirty="0" err="1"/>
              <a:t>skladišče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224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A39F-1096-3D7B-0412-ED0DD927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90617"/>
            <a:ext cx="9905998" cy="691809"/>
          </a:xfrm>
        </p:spPr>
        <p:txBody>
          <a:bodyPr>
            <a:normAutofit/>
          </a:bodyPr>
          <a:lstStyle/>
          <a:p>
            <a:r>
              <a:rPr lang="sl-SI" dirty="0"/>
              <a:t>zaključki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4144-24F7-FCEC-C36D-15F0B1D35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73" y="726510"/>
            <a:ext cx="10624789" cy="3657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sl-SI" sz="1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dirty="0" err="1"/>
              <a:t>Inteligentni</a:t>
            </a:r>
            <a:r>
              <a:rPr lang="en-US" sz="2000" dirty="0"/>
              <a:t> </a:t>
            </a:r>
            <a:r>
              <a:rPr lang="en-US" sz="2000" dirty="0" err="1"/>
              <a:t>sistemi</a:t>
            </a:r>
            <a:r>
              <a:rPr lang="en-US" sz="2000" dirty="0"/>
              <a:t> </a:t>
            </a:r>
            <a:r>
              <a:rPr lang="en-US" sz="2000" dirty="0" err="1"/>
              <a:t>predstavljajo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dejavnik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optimizaciji</a:t>
            </a:r>
            <a:r>
              <a:rPr lang="en-US" sz="2000" dirty="0"/>
              <a:t> </a:t>
            </a:r>
            <a:r>
              <a:rPr lang="en-US" sz="2000" dirty="0" err="1"/>
              <a:t>logističnih</a:t>
            </a:r>
            <a:r>
              <a:rPr lang="en-US" sz="2000" dirty="0"/>
              <a:t> </a:t>
            </a:r>
            <a:r>
              <a:rPr lang="en-US" sz="2000" dirty="0" err="1"/>
              <a:t>procesov</a:t>
            </a:r>
            <a:r>
              <a:rPr lang="en-US" sz="2000" dirty="0"/>
              <a:t>, </a:t>
            </a:r>
            <a:r>
              <a:rPr lang="en-US" sz="2000" dirty="0" err="1"/>
              <a:t>saj</a:t>
            </a:r>
            <a:r>
              <a:rPr lang="en-US" sz="2000" dirty="0"/>
              <a:t> v </a:t>
            </a:r>
            <a:r>
              <a:rPr lang="en-US" sz="2000" dirty="0" err="1"/>
              <a:t>določenih</a:t>
            </a:r>
            <a:r>
              <a:rPr lang="en-US" sz="2000" dirty="0"/>
              <a:t> </a:t>
            </a:r>
            <a:r>
              <a:rPr lang="en-US" sz="2000" dirty="0" err="1"/>
              <a:t>primerih</a:t>
            </a:r>
            <a:r>
              <a:rPr lang="en-US" sz="2000" dirty="0"/>
              <a:t> </a:t>
            </a:r>
            <a:r>
              <a:rPr lang="en-US" sz="2000" dirty="0" err="1"/>
              <a:t>omogoča</a:t>
            </a:r>
            <a:r>
              <a:rPr lang="en-US" sz="2000" dirty="0"/>
              <a:t> </a:t>
            </a:r>
            <a:r>
              <a:rPr lang="en-US" sz="2000" dirty="0" err="1"/>
              <a:t>avtomatizacijo</a:t>
            </a:r>
            <a:r>
              <a:rPr lang="en-US" sz="2000" dirty="0"/>
              <a:t> </a:t>
            </a:r>
            <a:r>
              <a:rPr lang="en-US" sz="2000" dirty="0" err="1"/>
              <a:t>nalog</a:t>
            </a:r>
            <a:r>
              <a:rPr lang="en-US" sz="2000" dirty="0"/>
              <a:t>, </a:t>
            </a:r>
            <a:r>
              <a:rPr lang="en-US" sz="2000" dirty="0" err="1"/>
              <a:t>hitrejšo</a:t>
            </a:r>
            <a:r>
              <a:rPr lang="en-US" sz="2000" dirty="0"/>
              <a:t> </a:t>
            </a:r>
            <a:r>
              <a:rPr lang="en-US" sz="2000" dirty="0" err="1"/>
              <a:t>obdelavo</a:t>
            </a:r>
            <a:r>
              <a:rPr lang="en-US" sz="2000" dirty="0"/>
              <a:t> </a:t>
            </a:r>
            <a:r>
              <a:rPr lang="en-US" sz="2000" dirty="0" err="1"/>
              <a:t>velikih</a:t>
            </a:r>
            <a:r>
              <a:rPr lang="en-US" sz="2000" dirty="0"/>
              <a:t> </a:t>
            </a:r>
            <a:r>
              <a:rPr lang="en-US" sz="2000" dirty="0" err="1"/>
              <a:t>količin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 v </a:t>
            </a:r>
            <a:r>
              <a:rPr lang="en-US" sz="2000" dirty="0" err="1"/>
              <a:t>primerjavi</a:t>
            </a:r>
            <a:r>
              <a:rPr lang="en-US" sz="2000" dirty="0"/>
              <a:t> s </a:t>
            </a:r>
            <a:r>
              <a:rPr lang="en-US" sz="2000" dirty="0" err="1"/>
              <a:t>klasičnimi</a:t>
            </a:r>
            <a:r>
              <a:rPr lang="en-US" sz="2000" dirty="0"/>
              <a:t> </a:t>
            </a:r>
            <a:r>
              <a:rPr lang="en-US" sz="2000" dirty="0" err="1"/>
              <a:t>metodami</a:t>
            </a:r>
            <a:r>
              <a:rPr lang="en-US" sz="2000" dirty="0"/>
              <a:t> in </a:t>
            </a:r>
            <a:r>
              <a:rPr lang="en-US" sz="2000" dirty="0" err="1"/>
              <a:t>boljše</a:t>
            </a:r>
            <a:r>
              <a:rPr lang="en-US" sz="2000" dirty="0"/>
              <a:t> </a:t>
            </a:r>
            <a:r>
              <a:rPr lang="en-US" sz="2000" dirty="0" err="1"/>
              <a:t>napovedi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fleksibilnosti</a:t>
            </a:r>
            <a:r>
              <a:rPr lang="en-US" sz="2000" dirty="0"/>
              <a:t> v </a:t>
            </a:r>
            <a:r>
              <a:rPr lang="en-US" sz="2000" dirty="0" err="1"/>
              <a:t>poslovanju</a:t>
            </a:r>
            <a:r>
              <a:rPr lang="en-US" sz="2000" dirty="0"/>
              <a:t>. S </a:t>
            </a:r>
            <a:r>
              <a:rPr lang="en-US" sz="2000" dirty="0" err="1"/>
              <a:t>pomočjo</a:t>
            </a:r>
            <a:r>
              <a:rPr lang="en-US" sz="2000" dirty="0"/>
              <a:t> </a:t>
            </a:r>
            <a:r>
              <a:rPr lang="en-US" sz="2000" dirty="0" err="1"/>
              <a:t>naprednih</a:t>
            </a:r>
            <a:r>
              <a:rPr lang="en-US" sz="2000" dirty="0"/>
              <a:t> </a:t>
            </a:r>
            <a:r>
              <a:rPr lang="en-US" sz="2000" dirty="0" err="1"/>
              <a:t>algoritmov</a:t>
            </a:r>
            <a:r>
              <a:rPr lang="en-US" sz="2000" dirty="0"/>
              <a:t> </a:t>
            </a:r>
            <a:r>
              <a:rPr lang="en-US" sz="2000" dirty="0" err="1"/>
              <a:t>omogoča</a:t>
            </a:r>
            <a:r>
              <a:rPr lang="en-US" sz="2000" dirty="0"/>
              <a:t> </a:t>
            </a:r>
            <a:r>
              <a:rPr lang="en-US" sz="2000" dirty="0" err="1"/>
              <a:t>podjetjem</a:t>
            </a:r>
            <a:r>
              <a:rPr lang="en-US" sz="2000" dirty="0"/>
              <a:t> </a:t>
            </a:r>
            <a:r>
              <a:rPr lang="en-US" sz="2000" dirty="0" err="1"/>
              <a:t>dodatno</a:t>
            </a:r>
            <a:r>
              <a:rPr lang="en-US" sz="2000" dirty="0"/>
              <a:t> </a:t>
            </a:r>
            <a:r>
              <a:rPr lang="en-US" sz="2000" dirty="0" err="1"/>
              <a:t>opcijo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optimizaciji</a:t>
            </a:r>
            <a:r>
              <a:rPr lang="en-US" sz="2000" dirty="0"/>
              <a:t> </a:t>
            </a:r>
            <a:r>
              <a:rPr lang="en-US" sz="2000" dirty="0" err="1"/>
              <a:t>transportnih</a:t>
            </a:r>
            <a:r>
              <a:rPr lang="en-US" sz="2000" dirty="0"/>
              <a:t> </a:t>
            </a:r>
            <a:r>
              <a:rPr lang="en-US" sz="2000" dirty="0" err="1"/>
              <a:t>poti</a:t>
            </a:r>
            <a:r>
              <a:rPr lang="en-US" sz="2000" dirty="0"/>
              <a:t>, </a:t>
            </a:r>
            <a:r>
              <a:rPr lang="en-US" sz="2000" dirty="0" err="1"/>
              <a:t>pripomore</a:t>
            </a:r>
            <a:r>
              <a:rPr lang="en-US" sz="2000" dirty="0"/>
              <a:t> k </a:t>
            </a:r>
            <a:r>
              <a:rPr lang="en-US" sz="2000" dirty="0" err="1"/>
              <a:t>večjim</a:t>
            </a:r>
            <a:r>
              <a:rPr lang="en-US" sz="2000" dirty="0"/>
              <a:t> in </a:t>
            </a:r>
            <a:r>
              <a:rPr lang="en-US" sz="2000" dirty="0" err="1"/>
              <a:t>pravilnejšim</a:t>
            </a:r>
            <a:r>
              <a:rPr lang="en-US" sz="2000" dirty="0"/>
              <a:t> </a:t>
            </a:r>
            <a:r>
              <a:rPr lang="en-US" sz="2000" dirty="0" err="1"/>
              <a:t>napovedim</a:t>
            </a:r>
            <a:r>
              <a:rPr lang="en-US" sz="2000" dirty="0"/>
              <a:t> </a:t>
            </a:r>
            <a:r>
              <a:rPr lang="en-US" sz="2000" dirty="0" err="1"/>
              <a:t>glede</a:t>
            </a:r>
            <a:r>
              <a:rPr lang="en-US" sz="2000" dirty="0"/>
              <a:t> </a:t>
            </a:r>
            <a:r>
              <a:rPr lang="en-US" sz="2000" dirty="0" err="1"/>
              <a:t>povpraševanja</a:t>
            </a:r>
            <a:r>
              <a:rPr lang="en-US" sz="2000" dirty="0"/>
              <a:t> in </a:t>
            </a:r>
            <a:r>
              <a:rPr lang="en-US" sz="2000" dirty="0" err="1"/>
              <a:t>avtomatizirajo</a:t>
            </a:r>
            <a:r>
              <a:rPr lang="en-US" sz="2000" dirty="0"/>
              <a:t> </a:t>
            </a:r>
            <a:r>
              <a:rPr lang="en-US" sz="2000" dirty="0" err="1"/>
              <a:t>skladiščne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, </a:t>
            </a:r>
            <a:r>
              <a:rPr lang="en-US" sz="2000" dirty="0" err="1"/>
              <a:t>kar</a:t>
            </a:r>
            <a:r>
              <a:rPr lang="en-US" sz="2000" dirty="0"/>
              <a:t> </a:t>
            </a:r>
            <a:r>
              <a:rPr lang="en-US" sz="2000" dirty="0" err="1"/>
              <a:t>posledično</a:t>
            </a:r>
            <a:r>
              <a:rPr lang="en-US" sz="2000" dirty="0"/>
              <a:t> </a:t>
            </a:r>
            <a:r>
              <a:rPr lang="en-US" sz="2000" dirty="0" err="1"/>
              <a:t>prinaša</a:t>
            </a:r>
            <a:r>
              <a:rPr lang="en-US" sz="2000" dirty="0"/>
              <a:t> </a:t>
            </a:r>
            <a:r>
              <a:rPr lang="en-US" sz="2000" dirty="0" err="1"/>
              <a:t>nižje</a:t>
            </a:r>
            <a:r>
              <a:rPr lang="en-US" sz="2000" dirty="0"/>
              <a:t> </a:t>
            </a:r>
            <a:r>
              <a:rPr lang="en-US" sz="2000" dirty="0" err="1"/>
              <a:t>stroške</a:t>
            </a:r>
            <a:r>
              <a:rPr lang="en-US" sz="2000" dirty="0"/>
              <a:t>, </a:t>
            </a:r>
            <a:r>
              <a:rPr lang="en-US" sz="2000" dirty="0" err="1"/>
              <a:t>večjo</a:t>
            </a:r>
            <a:r>
              <a:rPr lang="en-US" sz="2000" dirty="0"/>
              <a:t> </a:t>
            </a:r>
            <a:r>
              <a:rPr lang="en-US" sz="2000" dirty="0" err="1"/>
              <a:t>učinkovitost</a:t>
            </a:r>
            <a:r>
              <a:rPr lang="en-US" sz="2000" dirty="0"/>
              <a:t> in </a:t>
            </a:r>
            <a:r>
              <a:rPr lang="en-US" sz="2000" dirty="0" err="1"/>
              <a:t>boljše</a:t>
            </a:r>
            <a:r>
              <a:rPr lang="en-US" sz="2000" dirty="0"/>
              <a:t> </a:t>
            </a:r>
            <a:r>
              <a:rPr lang="en-US" sz="2000" dirty="0" err="1"/>
              <a:t>storitve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stranke</a:t>
            </a:r>
            <a:r>
              <a:rPr lang="en-US" sz="2000" dirty="0"/>
              <a:t>. </a:t>
            </a:r>
            <a:r>
              <a:rPr lang="en-US" sz="2000" dirty="0" err="1"/>
              <a:t>Inteligentni</a:t>
            </a:r>
            <a:r>
              <a:rPr lang="en-US" sz="2000" dirty="0"/>
              <a:t> </a:t>
            </a:r>
            <a:r>
              <a:rPr lang="en-US" sz="2000" dirty="0" err="1"/>
              <a:t>sistemi</a:t>
            </a:r>
            <a:r>
              <a:rPr lang="en-US" sz="2000" dirty="0"/>
              <a:t> </a:t>
            </a:r>
            <a:r>
              <a:rPr lang="en-US" sz="2000" dirty="0" err="1"/>
              <a:t>omogočajo</a:t>
            </a:r>
            <a:r>
              <a:rPr lang="en-US" sz="2000" dirty="0"/>
              <a:t> </a:t>
            </a:r>
            <a:r>
              <a:rPr lang="en-US" sz="2000" dirty="0" err="1"/>
              <a:t>tudi</a:t>
            </a:r>
            <a:r>
              <a:rPr lang="en-US" sz="2000" dirty="0"/>
              <a:t> </a:t>
            </a:r>
            <a:r>
              <a:rPr lang="en-US" sz="2000" dirty="0" err="1"/>
              <a:t>boljšo</a:t>
            </a:r>
            <a:r>
              <a:rPr lang="en-US" sz="2000" dirty="0"/>
              <a:t> </a:t>
            </a:r>
            <a:r>
              <a:rPr lang="en-US" sz="2000" dirty="0" err="1"/>
              <a:t>prilagodljivost</a:t>
            </a:r>
            <a:r>
              <a:rPr lang="en-US" sz="2000" dirty="0"/>
              <a:t> </a:t>
            </a:r>
            <a:r>
              <a:rPr lang="en-US" sz="2000" dirty="0" err="1"/>
              <a:t>dobavnim</a:t>
            </a:r>
            <a:r>
              <a:rPr lang="en-US" sz="2000" dirty="0"/>
              <a:t> </a:t>
            </a:r>
            <a:r>
              <a:rPr lang="en-US" sz="2000" dirty="0" err="1"/>
              <a:t>verigam</a:t>
            </a:r>
            <a:r>
              <a:rPr lang="en-US" sz="2000" dirty="0"/>
              <a:t>, </a:t>
            </a:r>
            <a:r>
              <a:rPr lang="en-US" sz="2000" dirty="0" err="1"/>
              <a:t>kar</a:t>
            </a:r>
            <a:r>
              <a:rPr lang="en-US" sz="2000" dirty="0"/>
              <a:t> je </a:t>
            </a:r>
            <a:r>
              <a:rPr lang="en-US" sz="2000" dirty="0" err="1"/>
              <a:t>še</a:t>
            </a:r>
            <a:r>
              <a:rPr lang="en-US" sz="2000" dirty="0"/>
              <a:t> </a:t>
            </a:r>
            <a:r>
              <a:rPr lang="en-US" sz="2000" dirty="0" err="1"/>
              <a:t>posebej</a:t>
            </a:r>
            <a:r>
              <a:rPr lang="en-US" sz="2000" dirty="0"/>
              <a:t> </a:t>
            </a:r>
            <a:r>
              <a:rPr lang="en-US" sz="2000" dirty="0" err="1"/>
              <a:t>pomembno</a:t>
            </a:r>
            <a:r>
              <a:rPr lang="en-US" sz="2000" dirty="0"/>
              <a:t> v </a:t>
            </a:r>
            <a:r>
              <a:rPr lang="en-US" sz="2000" dirty="0" err="1"/>
              <a:t>dinamičnem</a:t>
            </a:r>
            <a:r>
              <a:rPr lang="en-US" sz="2000" dirty="0"/>
              <a:t> in </a:t>
            </a:r>
            <a:r>
              <a:rPr lang="en-US" sz="2000" dirty="0" err="1"/>
              <a:t>vse</a:t>
            </a:r>
            <a:r>
              <a:rPr lang="en-US" sz="2000" dirty="0"/>
              <a:t> </a:t>
            </a:r>
            <a:r>
              <a:rPr lang="en-US" sz="2000" dirty="0" err="1"/>
              <a:t>bolj</a:t>
            </a:r>
            <a:r>
              <a:rPr lang="en-US" sz="2000" dirty="0"/>
              <a:t> </a:t>
            </a:r>
            <a:r>
              <a:rPr lang="en-US" sz="2000" dirty="0" err="1"/>
              <a:t>globaliziranem</a:t>
            </a:r>
            <a:r>
              <a:rPr lang="en-US" sz="2000" dirty="0"/>
              <a:t> in med </a:t>
            </a:r>
            <a:r>
              <a:rPr lang="en-US" sz="2000" dirty="0" err="1"/>
              <a:t>seboj</a:t>
            </a:r>
            <a:r>
              <a:rPr lang="en-US" sz="2000" dirty="0"/>
              <a:t> </a:t>
            </a:r>
            <a:r>
              <a:rPr lang="en-US" sz="2000" dirty="0" err="1"/>
              <a:t>povezanem</a:t>
            </a:r>
            <a:r>
              <a:rPr lang="en-US" sz="2000" dirty="0"/>
              <a:t> </a:t>
            </a:r>
            <a:r>
              <a:rPr lang="en-US" sz="2000" dirty="0" err="1"/>
              <a:t>poslovnem</a:t>
            </a:r>
            <a:r>
              <a:rPr lang="en-US" sz="2000" dirty="0"/>
              <a:t> </a:t>
            </a:r>
            <a:r>
              <a:rPr lang="en-US" sz="2000" dirty="0" err="1"/>
              <a:t>okolju</a:t>
            </a:r>
            <a:r>
              <a:rPr lang="en-US" sz="2000" dirty="0"/>
              <a:t>.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podjetja</a:t>
            </a:r>
            <a:r>
              <a:rPr lang="en-US" sz="2000" dirty="0"/>
              <a:t> </a:t>
            </a:r>
            <a:r>
              <a:rPr lang="en-US" sz="2000" dirty="0" err="1"/>
              <a:t>sprejemajo</a:t>
            </a:r>
            <a:r>
              <a:rPr lang="en-US" sz="2000" dirty="0"/>
              <a:t> </a:t>
            </a:r>
            <a:r>
              <a:rPr lang="en-US" sz="2000" dirty="0" err="1"/>
              <a:t>bolj</a:t>
            </a:r>
            <a:r>
              <a:rPr lang="en-US" sz="2000" dirty="0"/>
              <a:t> </a:t>
            </a:r>
            <a:r>
              <a:rPr lang="en-US" sz="2000" dirty="0" err="1"/>
              <a:t>informirane</a:t>
            </a:r>
            <a:r>
              <a:rPr lang="en-US" sz="2000" dirty="0"/>
              <a:t> in </a:t>
            </a:r>
            <a:r>
              <a:rPr lang="en-US" sz="2000" dirty="0" err="1"/>
              <a:t>proaktivne</a:t>
            </a:r>
            <a:r>
              <a:rPr lang="en-US" sz="2000" dirty="0"/>
              <a:t> </a:t>
            </a:r>
            <a:r>
              <a:rPr lang="en-US" sz="2000" dirty="0" err="1"/>
              <a:t>odločitve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zagotavljajo</a:t>
            </a:r>
            <a:r>
              <a:rPr lang="en-US" sz="2000" dirty="0"/>
              <a:t> </a:t>
            </a:r>
            <a:r>
              <a:rPr lang="en-US" sz="2000" dirty="0" err="1"/>
              <a:t>hitrejše</a:t>
            </a:r>
            <a:r>
              <a:rPr lang="en-US" sz="2000" dirty="0"/>
              <a:t> </a:t>
            </a:r>
            <a:r>
              <a:rPr lang="en-US" sz="2000" dirty="0" err="1"/>
              <a:t>reakcije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spremembe</a:t>
            </a:r>
            <a:r>
              <a:rPr lang="en-US" sz="2000" dirty="0"/>
              <a:t> v </a:t>
            </a:r>
            <a:r>
              <a:rPr lang="en-US" sz="2000" dirty="0" err="1"/>
              <a:t>povpraševanju</a:t>
            </a:r>
            <a:r>
              <a:rPr lang="en-US" sz="2000" dirty="0"/>
              <a:t>, </a:t>
            </a:r>
            <a:r>
              <a:rPr lang="en-US" sz="2000" dirty="0" err="1"/>
              <a:t>zmanjšujejo</a:t>
            </a:r>
            <a:r>
              <a:rPr lang="en-US" sz="2000" dirty="0"/>
              <a:t> </a:t>
            </a:r>
            <a:r>
              <a:rPr lang="en-US" sz="2000" dirty="0" err="1"/>
              <a:t>napake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omogočajo</a:t>
            </a:r>
            <a:r>
              <a:rPr lang="en-US" sz="2000" dirty="0"/>
              <a:t> </a:t>
            </a:r>
            <a:r>
              <a:rPr lang="en-US" sz="2000" dirty="0" err="1"/>
              <a:t>učinkovitejše</a:t>
            </a:r>
            <a:r>
              <a:rPr lang="en-US" sz="2000" dirty="0"/>
              <a:t> </a:t>
            </a:r>
            <a:r>
              <a:rPr lang="en-US" sz="2000" dirty="0" err="1"/>
              <a:t>usklajevanje</a:t>
            </a:r>
            <a:r>
              <a:rPr lang="en-US" sz="2000" dirty="0"/>
              <a:t> </a:t>
            </a:r>
            <a:r>
              <a:rPr lang="en-US" sz="2000" dirty="0" err="1"/>
              <a:t>vseh</a:t>
            </a:r>
            <a:r>
              <a:rPr lang="en-US" sz="2000" dirty="0"/>
              <a:t> </a:t>
            </a:r>
            <a:r>
              <a:rPr lang="en-US" sz="2000" dirty="0" err="1"/>
              <a:t>logističnih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.</a:t>
            </a:r>
            <a:endParaRPr lang="sl-SI" sz="2000" dirty="0"/>
          </a:p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6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293</TotalTime>
  <Words>1325</Words>
  <Application>Microsoft Office PowerPoint</Application>
  <PresentationFormat>Širokozaslonsko</PresentationFormat>
  <Paragraphs>43</Paragraphs>
  <Slides>10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Aptos</vt:lpstr>
      <vt:lpstr>Arial</vt:lpstr>
      <vt:lpstr>Times New Roman</vt:lpstr>
      <vt:lpstr>Tw Cen MT</vt:lpstr>
      <vt:lpstr>Circuit</vt:lpstr>
      <vt:lpstr>INTELIGENTNI SISTEMI  IN  OPTIMIZACIJA LOGISTIČNIH PROCESOV</vt:lpstr>
      <vt:lpstr>INTELIGENTNI SISTEMI</vt:lpstr>
      <vt:lpstr>Zgodovina inteligentnih sistemov</vt:lpstr>
      <vt:lpstr>Zgodovina logistike</vt:lpstr>
      <vt:lpstr>Praktične UPORABE INTELIGENTNIH SISTEMOV V LOGISTIKI</vt:lpstr>
      <vt:lpstr>NAPOVEDOVANJE POVPRAŠevanja</vt:lpstr>
      <vt:lpstr>Upravljanje skladišč</vt:lpstr>
      <vt:lpstr>Upravljanje skladišč</vt:lpstr>
      <vt:lpstr>zaključki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UMETNA INTELIGENCA  IN  OPTIMIZACIJA LOGISTIČNIH PROCESOV</dc:title>
  <dc:creator>Kalšek Uroš</dc:creator>
  <cp:lastModifiedBy>Saso Murtic</cp:lastModifiedBy>
  <cp:revision>23</cp:revision>
  <dcterms:created xsi:type="dcterms:W3CDTF">2025-01-11T13:03:22Z</dcterms:created>
  <dcterms:modified xsi:type="dcterms:W3CDTF">2025-02-23T15:23:42Z</dcterms:modified>
</cp:coreProperties>
</file>