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7" r:id="rId3"/>
    <p:sldId id="266" r:id="rId4"/>
    <p:sldId id="257" r:id="rId5"/>
    <p:sldId id="258" r:id="rId6"/>
    <p:sldId id="259" r:id="rId7"/>
    <p:sldId id="263" r:id="rId8"/>
    <p:sldId id="262" r:id="rId9"/>
    <p:sldId id="264" r:id="rId10"/>
    <p:sldId id="261" r:id="rId11"/>
    <p:sldId id="265" r:id="rId12"/>
    <p:sldId id="26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8" autoAdjust="0"/>
    <p:restoredTop sz="94660"/>
  </p:normalViewPr>
  <p:slideViewPr>
    <p:cSldViewPr snapToGrid="0">
      <p:cViewPr varScale="1">
        <p:scale>
          <a:sx n="63" d="100"/>
          <a:sy n="63" d="100"/>
        </p:scale>
        <p:origin x="7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7" name="Date Placeholder 6"/>
          <p:cNvSpPr>
            <a:spLocks noGrp="1"/>
          </p:cNvSpPr>
          <p:nvPr>
            <p:ph type="dt" sz="half" idx="10"/>
          </p:nvPr>
        </p:nvSpPr>
        <p:spPr/>
        <p:txBody>
          <a:bodyPr/>
          <a:lstStyle/>
          <a:p>
            <a:fld id="{1160EA64-D806-43AC-9DF2-F8C432F32B4C}" type="datetimeFigureOut">
              <a:rPr lang="en-US" dirty="0"/>
              <a:t>2/26/2025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2/26/2025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583436" y="3143250"/>
            <a:ext cx="4270248" cy="2596776"/>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7" name="Date Placeholder 6"/>
          <p:cNvSpPr>
            <a:spLocks noGrp="1"/>
          </p:cNvSpPr>
          <p:nvPr>
            <p:ph type="dt" sz="half" idx="10"/>
          </p:nvPr>
        </p:nvSpPr>
        <p:spPr/>
        <p:txBody>
          <a:bodyPr/>
          <a:lstStyle/>
          <a:p>
            <a:fld id="{4F7D4976-E339-4826-83B7-FBD03F55ECF8}" type="datetimeFigureOut">
              <a:rPr lang="en-US" dirty="0"/>
              <a:t>2/26/2025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sl-SI"/>
              <a:t>Kliknite, če želite urediti slog naslova matrice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sl-SI"/>
              <a:t>Kliknite, če želite urediti slog naslova matrice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9" name="Date Placeholder 8"/>
          <p:cNvSpPr>
            <a:spLocks noGrp="1"/>
          </p:cNvSpPr>
          <p:nvPr>
            <p:ph type="dt" sz="half" idx="10"/>
          </p:nvPr>
        </p:nvSpPr>
        <p:spPr/>
        <p:txBody>
          <a:bodyPr/>
          <a:lstStyle/>
          <a:p>
            <a:fld id="{D1BE4249-C0D0-4B06-8692-E8BB871AF643}" type="datetimeFigureOut">
              <a:rPr lang="en-US" dirty="0"/>
              <a:t>2/26/2025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2/26/2025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2/26/2025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ghtradar24.com/46.05,14.50/6"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vet24.si/clanek/novice/svet/5e43d049c9ddc/zivljenje-po-brexitu-bo-parisko-letalisce-prehitelo-londonski-heathrow?fb_comment_id=2787504124662646_2787524944660564" TargetMode="External"/><Relationship Id="rId2" Type="http://schemas.openxmlformats.org/officeDocument/2006/relationships/hyperlink" Target="https://www.linkedin.com/posts/northern-escalator-installations_nei-northernescalators-new-activity-7194724289563037696-h1-e" TargetMode="External"/><Relationship Id="rId1" Type="http://schemas.openxmlformats.org/officeDocument/2006/relationships/slideLayout" Target="../slideLayouts/slideLayout7.xml"/><Relationship Id="rId4" Type="http://schemas.openxmlformats.org/officeDocument/2006/relationships/hyperlink" Target="https://vecer.com/svet/prihodnost-letenja-umetna-inteligenca-v-novih-sistemih-za-letaliske-in-letalske-operacije-1037360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srednjesole.aktualno.si/poklici/kontrolor-letenj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linkedin.com/posts/northern-escalator-installations_nei-northernescalators-new-activity-7194724289563037696-h1-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hyperlink" Target="https://www.flightradar24.com/46.05,14.5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983490-64F0-CB27-32AD-82789181B34E}"/>
              </a:ext>
            </a:extLst>
          </p:cNvPr>
          <p:cNvSpPr>
            <a:spLocks noGrp="1"/>
          </p:cNvSpPr>
          <p:nvPr>
            <p:ph type="ctrTitle"/>
          </p:nvPr>
        </p:nvSpPr>
        <p:spPr/>
        <p:txBody>
          <a:bodyPr>
            <a:normAutofit/>
          </a:bodyPr>
          <a:lstStyle/>
          <a:p>
            <a:r>
              <a:rPr lang="sl-SI" dirty="0"/>
              <a:t>Integralni sistemi na letališču</a:t>
            </a:r>
            <a:endParaRPr lang="sl-SI" cap="small" dirty="0"/>
          </a:p>
        </p:txBody>
      </p:sp>
      <p:sp>
        <p:nvSpPr>
          <p:cNvPr id="3" name="Podnaslov 2">
            <a:extLst>
              <a:ext uri="{FF2B5EF4-FFF2-40B4-BE49-F238E27FC236}">
                <a16:creationId xmlns:a16="http://schemas.microsoft.com/office/drawing/2014/main" id="{2AF761EC-7712-B972-BAB3-2DFB9DE454F0}"/>
              </a:ext>
            </a:extLst>
          </p:cNvPr>
          <p:cNvSpPr>
            <a:spLocks noGrp="1"/>
          </p:cNvSpPr>
          <p:nvPr>
            <p:ph type="subTitle" idx="1"/>
          </p:nvPr>
        </p:nvSpPr>
        <p:spPr/>
        <p:txBody>
          <a:bodyPr>
            <a:normAutofit fontScale="70000" lnSpcReduction="20000"/>
          </a:bodyPr>
          <a:lstStyle/>
          <a:p>
            <a:r>
              <a:rPr lang="sl-SI" b="1" dirty="0"/>
              <a:t>Izr. prof. dr. Sašo Murtič</a:t>
            </a:r>
          </a:p>
          <a:p>
            <a:r>
              <a:rPr lang="sl-SI" dirty="0"/>
              <a:t>Pripravila študentka: Andreja Letnar</a:t>
            </a:r>
          </a:p>
          <a:p>
            <a:r>
              <a:rPr lang="sl-SI" dirty="0"/>
              <a:t>Predmet: Inteligentni sistemi v logistiki</a:t>
            </a:r>
          </a:p>
          <a:p>
            <a:r>
              <a:rPr lang="sl-SI" dirty="0"/>
              <a:t>2025</a:t>
            </a:r>
          </a:p>
        </p:txBody>
      </p:sp>
    </p:spTree>
    <p:extLst>
      <p:ext uri="{BB962C8B-B14F-4D97-AF65-F5344CB8AC3E}">
        <p14:creationId xmlns:p14="http://schemas.microsoft.com/office/powerpoint/2010/main" val="3664834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Označba mesta vsebine 10" descr="Slika, ki vsebuje besede besedilo, posnetek zaslona, zemljevid&#10;&#10;Opis je samodejno ustvarjen">
            <a:extLst>
              <a:ext uri="{FF2B5EF4-FFF2-40B4-BE49-F238E27FC236}">
                <a16:creationId xmlns:a16="http://schemas.microsoft.com/office/drawing/2014/main" id="{C15EB98B-2C06-9216-7676-4DFBD9CAC015}"/>
              </a:ext>
            </a:extLst>
          </p:cNvPr>
          <p:cNvPicPr>
            <a:picLocks noGrp="1" noChangeAspect="1"/>
          </p:cNvPicPr>
          <p:nvPr>
            <p:ph idx="1"/>
          </p:nvPr>
        </p:nvPicPr>
        <p:blipFill>
          <a:blip r:embed="rId2"/>
          <a:srcRect l="28029" t="9091" r="10153"/>
          <a:stretch/>
        </p:blipFill>
        <p:spPr>
          <a:xfrm>
            <a:off x="20" y="10"/>
            <a:ext cx="12191980" cy="6857990"/>
          </a:xfrm>
          <a:prstGeom prst="rect">
            <a:avLst/>
          </a:prstGeom>
        </p:spPr>
      </p:pic>
      <p:sp>
        <p:nvSpPr>
          <p:cNvPr id="2" name="Naslov 1">
            <a:extLst>
              <a:ext uri="{FF2B5EF4-FFF2-40B4-BE49-F238E27FC236}">
                <a16:creationId xmlns:a16="http://schemas.microsoft.com/office/drawing/2014/main" id="{F55B7FC9-AEBF-B9CD-3BE5-6764C7C33EEF}"/>
              </a:ext>
            </a:extLst>
          </p:cNvPr>
          <p:cNvSpPr>
            <a:spLocks noGrp="1"/>
          </p:cNvSpPr>
          <p:nvPr>
            <p:ph type="title"/>
          </p:nvPr>
        </p:nvSpPr>
        <p:spPr>
          <a:xfrm>
            <a:off x="796009" y="792159"/>
            <a:ext cx="2286000" cy="2286000"/>
          </a:xfrm>
          <a:prstGeom prst="ellipse">
            <a:avLst/>
          </a:prstGeom>
          <a:solidFill>
            <a:srgbClr val="000000">
              <a:alpha val="75000"/>
            </a:srgbClr>
          </a:solidFill>
          <a:ln>
            <a:noFill/>
          </a:ln>
        </p:spPr>
        <p:txBody>
          <a:bodyPr vert="horz" lIns="182880" tIns="182880" rIns="182880" bIns="182880" rtlCol="0" anchor="ctr">
            <a:normAutofit/>
          </a:bodyPr>
          <a:lstStyle/>
          <a:p>
            <a:r>
              <a:rPr lang="en-US" sz="800" dirty="0">
                <a:solidFill>
                  <a:srgbClr val="FFFFFF"/>
                </a:solidFill>
                <a:hlinkClick r:id="rId3"/>
              </a:rPr>
              <a:t>Flightradar24: Live Flight Tracker - Real-Time Flight Tracker Map</a:t>
            </a:r>
            <a:endParaRPr lang="en-US" sz="800" dirty="0">
              <a:solidFill>
                <a:srgbClr val="FFFFFF"/>
              </a:solidFill>
            </a:endParaRPr>
          </a:p>
        </p:txBody>
      </p:sp>
      <p:sp>
        <p:nvSpPr>
          <p:cNvPr id="19" name="Oval 18">
            <a:extLst>
              <a:ext uri="{FF2B5EF4-FFF2-40B4-BE49-F238E27FC236}">
                <a16:creationId xmlns:a16="http://schemas.microsoft.com/office/drawing/2014/main" id="{742BBD2E-683B-471D-97D8-4657F9CFE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417" y="627567"/>
            <a:ext cx="2615184" cy="2615184"/>
          </a:xfrm>
          <a:prstGeom prst="ellipse">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918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A9AB50-B3E8-70A9-22C1-68BE62AD630A}"/>
              </a:ext>
            </a:extLst>
          </p:cNvPr>
          <p:cNvSpPr>
            <a:spLocks noGrp="1"/>
          </p:cNvSpPr>
          <p:nvPr>
            <p:ph type="title"/>
          </p:nvPr>
        </p:nvSpPr>
        <p:spPr/>
        <p:txBody>
          <a:bodyPr/>
          <a:lstStyle/>
          <a:p>
            <a:r>
              <a:rPr lang="sl-SI" dirty="0"/>
              <a:t>zaključek</a:t>
            </a:r>
          </a:p>
        </p:txBody>
      </p:sp>
      <p:sp>
        <p:nvSpPr>
          <p:cNvPr id="3" name="Označba mesta vsebine 2">
            <a:extLst>
              <a:ext uri="{FF2B5EF4-FFF2-40B4-BE49-F238E27FC236}">
                <a16:creationId xmlns:a16="http://schemas.microsoft.com/office/drawing/2014/main" id="{258C8E94-AA3E-00C4-2B0C-50368487EA7A}"/>
              </a:ext>
            </a:extLst>
          </p:cNvPr>
          <p:cNvSpPr>
            <a:spLocks noGrp="1"/>
          </p:cNvSpPr>
          <p:nvPr>
            <p:ph idx="1"/>
          </p:nvPr>
        </p:nvSpPr>
        <p:spPr>
          <a:xfrm>
            <a:off x="713064" y="2638044"/>
            <a:ext cx="10175845" cy="3947314"/>
          </a:xfrm>
        </p:spPr>
        <p:txBody>
          <a:bodyPr>
            <a:normAutofit/>
          </a:bodyPr>
          <a:lstStyle/>
          <a:p>
            <a:r>
              <a:rPr lang="sl-SI" sz="1800" kern="100" dirty="0">
                <a:effectLst/>
                <a:latin typeface="Calibri" panose="020F0502020204030204" pitchFamily="34" charset="0"/>
                <a:ea typeface="Calibri" panose="020F0502020204030204" pitchFamily="34" charset="0"/>
                <a:cs typeface="Times New Roman" panose="02020603050405020304" pitchFamily="18" charset="0"/>
              </a:rPr>
              <a:t>Moja ugotovitev je da, inteligentni sistemi imajo v letalski industriji ključen pomen pri preprečevanju človeških napak, skrb za točnost podatkov. S svojo sposobnostjo pa hitre analize obsežnih podatkov, kar povečuje učinkovitost. Poleg tega omogoča boljšo napoved tveganj, proaktivnemu preprečevanju incidentov in optimizaciji vzdrževanja letal. Vključitev umetne inteligence v spremljanje letalskih nesreč prinaša pomembne spremembe, saj omogoča hitrejše in natančnejše odkrivanje nepravilnosti, s čimer se povečuje splošna varnost v letalski industriji. Zanesljivost sistemov, kibernetska varnost ter prilagoditev regulatornih zahtev so le nekateri izmed ključnih izzivov, ki bodo oblikovali prihodnost te tehnologije. Za uspešno implementacijo je nujno potrebno premišljeno usmerjanje razvoja in zagotovitev ustrezne infrastrukture, ki bo zagotavljala varnost in zaupanje v tehnične rešitve. S pravilno uporabo lahko umetna inteligenca zmanjša število nesreč, izboljša zaščito človeških življenj in pripomore k bolj zanesljivemu letalskemu prevozu. Da pa bo ta tehnologija lahko dosegla svoj polni potencial, bo potrebno odgovorno upravljanje, interdisciplinarno sodelovanje in zaupanje v tehnološke rešitve.</a:t>
            </a:r>
            <a:endParaRPr lang="sl-SI" sz="1800" dirty="0">
              <a:effectLst/>
              <a:latin typeface="Calibri" panose="020F0502020204030204" pitchFamily="34" charset="0"/>
              <a:ea typeface="Calibri" panose="020F0502020204030204" pitchFamily="34" charset="0"/>
              <a:cs typeface="Arial" panose="020B0604020202020204" pitchFamily="34" charset="0"/>
            </a:endParaRPr>
          </a:p>
          <a:p>
            <a:endParaRPr lang="sl-SI" dirty="0"/>
          </a:p>
        </p:txBody>
      </p:sp>
    </p:spTree>
    <p:extLst>
      <p:ext uri="{BB962C8B-B14F-4D97-AF65-F5344CB8AC3E}">
        <p14:creationId xmlns:p14="http://schemas.microsoft.com/office/powerpoint/2010/main" val="26210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8DBA728D-39DD-F0D7-02F2-8FFAD424BA01}"/>
              </a:ext>
            </a:extLst>
          </p:cNvPr>
          <p:cNvSpPr>
            <a:spLocks noGrp="1"/>
          </p:cNvSpPr>
          <p:nvPr>
            <p:ph idx="4294967295"/>
          </p:nvPr>
        </p:nvSpPr>
        <p:spPr>
          <a:xfrm>
            <a:off x="1706062" y="2291262"/>
            <a:ext cx="8779512" cy="2879256"/>
          </a:xfrm>
        </p:spPr>
        <p:txBody>
          <a:bodyPr vert="horz" lIns="91440" tIns="45720" rIns="91440" bIns="45720" rtlCol="0">
            <a:normAutofit/>
          </a:bodyPr>
          <a:lstStyle/>
          <a:p>
            <a:pPr>
              <a:lnSpc>
                <a:spcPct val="90000"/>
              </a:lnSpc>
            </a:pPr>
            <a:r>
              <a:rPr lang="en-US" sz="1400" b="1" dirty="0">
                <a:solidFill>
                  <a:srgbClr val="404040"/>
                </a:solidFill>
              </a:rPr>
              <a:t>Viri </a:t>
            </a:r>
            <a:r>
              <a:rPr lang="en-US" sz="1400" b="1" dirty="0" err="1">
                <a:solidFill>
                  <a:srgbClr val="404040"/>
                </a:solidFill>
              </a:rPr>
              <a:t>slik</a:t>
            </a:r>
            <a:r>
              <a:rPr lang="en-US" sz="1400" b="1" dirty="0">
                <a:solidFill>
                  <a:srgbClr val="404040"/>
                </a:solidFill>
              </a:rPr>
              <a:t>:</a:t>
            </a:r>
          </a:p>
          <a:p>
            <a:pPr>
              <a:lnSpc>
                <a:spcPct val="90000"/>
              </a:lnSpc>
            </a:pPr>
            <a:r>
              <a:rPr lang="en-US" sz="1400" dirty="0">
                <a:solidFill>
                  <a:srgbClr val="404040"/>
                </a:solidFill>
                <a:hlinkClick r:id="rId2"/>
              </a:rPr>
              <a:t>Northern Escalator Installations on LinkedIn: #nei #northernescalators #new #heathrow #london #fleet #escalators</a:t>
            </a:r>
            <a:endParaRPr lang="en-US" sz="1400" dirty="0">
              <a:solidFill>
                <a:srgbClr val="404040"/>
              </a:solidFill>
            </a:endParaRPr>
          </a:p>
          <a:p>
            <a:pPr>
              <a:lnSpc>
                <a:spcPct val="90000"/>
              </a:lnSpc>
            </a:pPr>
            <a:r>
              <a:rPr lang="en-US" sz="1400" dirty="0" err="1">
                <a:solidFill>
                  <a:srgbClr val="404040"/>
                </a:solidFill>
                <a:hlinkClick r:id="rId3"/>
              </a:rPr>
              <a:t>Življenje</a:t>
            </a:r>
            <a:r>
              <a:rPr lang="en-US" sz="1400" dirty="0">
                <a:solidFill>
                  <a:srgbClr val="404040"/>
                </a:solidFill>
                <a:hlinkClick r:id="rId3"/>
              </a:rPr>
              <a:t> po </a:t>
            </a:r>
            <a:r>
              <a:rPr lang="en-US" sz="1400" dirty="0" err="1">
                <a:solidFill>
                  <a:srgbClr val="404040"/>
                </a:solidFill>
                <a:hlinkClick r:id="rId3"/>
              </a:rPr>
              <a:t>brexitu</a:t>
            </a:r>
            <a:r>
              <a:rPr lang="en-US" sz="1400" dirty="0">
                <a:solidFill>
                  <a:srgbClr val="404040"/>
                </a:solidFill>
                <a:hlinkClick r:id="rId3"/>
              </a:rPr>
              <a:t>: </a:t>
            </a:r>
            <a:r>
              <a:rPr lang="en-US" sz="1400" dirty="0" err="1">
                <a:solidFill>
                  <a:srgbClr val="404040"/>
                </a:solidFill>
                <a:hlinkClick r:id="rId3"/>
              </a:rPr>
              <a:t>bo</a:t>
            </a:r>
            <a:r>
              <a:rPr lang="en-US" sz="1400" dirty="0">
                <a:solidFill>
                  <a:srgbClr val="404040"/>
                </a:solidFill>
                <a:hlinkClick r:id="rId3"/>
              </a:rPr>
              <a:t> </a:t>
            </a:r>
            <a:r>
              <a:rPr lang="en-US" sz="1400" dirty="0" err="1">
                <a:solidFill>
                  <a:srgbClr val="404040"/>
                </a:solidFill>
                <a:hlinkClick r:id="rId3"/>
              </a:rPr>
              <a:t>pariško</a:t>
            </a:r>
            <a:r>
              <a:rPr lang="en-US" sz="1400" dirty="0">
                <a:solidFill>
                  <a:srgbClr val="404040"/>
                </a:solidFill>
                <a:hlinkClick r:id="rId3"/>
              </a:rPr>
              <a:t> </a:t>
            </a:r>
            <a:r>
              <a:rPr lang="en-US" sz="1400" dirty="0" err="1">
                <a:solidFill>
                  <a:srgbClr val="404040"/>
                </a:solidFill>
                <a:hlinkClick r:id="rId3"/>
              </a:rPr>
              <a:t>letališče</a:t>
            </a:r>
            <a:r>
              <a:rPr lang="en-US" sz="1400" dirty="0">
                <a:solidFill>
                  <a:srgbClr val="404040"/>
                </a:solidFill>
                <a:hlinkClick r:id="rId3"/>
              </a:rPr>
              <a:t> </a:t>
            </a:r>
            <a:r>
              <a:rPr lang="en-US" sz="1400" dirty="0" err="1">
                <a:solidFill>
                  <a:srgbClr val="404040"/>
                </a:solidFill>
                <a:hlinkClick r:id="rId3"/>
              </a:rPr>
              <a:t>prehitelo</a:t>
            </a:r>
            <a:r>
              <a:rPr lang="en-US" sz="1400" dirty="0">
                <a:solidFill>
                  <a:srgbClr val="404040"/>
                </a:solidFill>
                <a:hlinkClick r:id="rId3"/>
              </a:rPr>
              <a:t> </a:t>
            </a:r>
            <a:r>
              <a:rPr lang="en-US" sz="1400" dirty="0" err="1">
                <a:solidFill>
                  <a:srgbClr val="404040"/>
                </a:solidFill>
                <a:hlinkClick r:id="rId3"/>
              </a:rPr>
              <a:t>londonski</a:t>
            </a:r>
            <a:r>
              <a:rPr lang="en-US" sz="1400" dirty="0">
                <a:solidFill>
                  <a:srgbClr val="404040"/>
                </a:solidFill>
                <a:hlinkClick r:id="rId3"/>
              </a:rPr>
              <a:t> Heathrow? - Novice Svet24</a:t>
            </a:r>
            <a:endParaRPr lang="en-US" sz="1400" dirty="0">
              <a:solidFill>
                <a:srgbClr val="404040"/>
              </a:solidFill>
            </a:endParaRPr>
          </a:p>
          <a:p>
            <a:pPr>
              <a:lnSpc>
                <a:spcPct val="90000"/>
              </a:lnSpc>
            </a:pPr>
            <a:r>
              <a:rPr lang="en-US" sz="1400" b="1" dirty="0" err="1">
                <a:solidFill>
                  <a:srgbClr val="404040"/>
                </a:solidFill>
              </a:rPr>
              <a:t>Literatura</a:t>
            </a:r>
            <a:r>
              <a:rPr lang="en-US" sz="1400" b="1" dirty="0">
                <a:solidFill>
                  <a:srgbClr val="404040"/>
                </a:solidFill>
              </a:rPr>
              <a:t>:</a:t>
            </a:r>
          </a:p>
          <a:p>
            <a:pPr>
              <a:lnSpc>
                <a:spcPct val="90000"/>
              </a:lnSpc>
              <a:spcAft>
                <a:spcPts val="800"/>
              </a:spcAft>
            </a:pPr>
            <a:r>
              <a:rPr lang="en-US" sz="1400" dirty="0">
                <a:solidFill>
                  <a:srgbClr val="404040"/>
                </a:solidFill>
                <a:effectLst/>
              </a:rPr>
              <a:t>Smith, J. (2021). </a:t>
            </a:r>
            <a:r>
              <a:rPr lang="en-US" sz="1400" i="1" dirty="0">
                <a:solidFill>
                  <a:srgbClr val="404040"/>
                </a:solidFill>
                <a:effectLst/>
              </a:rPr>
              <a:t>Artificial Intelligence in Aviation Safety: A Review.</a:t>
            </a:r>
            <a:r>
              <a:rPr lang="en-US" sz="1400" dirty="0">
                <a:solidFill>
                  <a:srgbClr val="404040"/>
                </a:solidFill>
                <a:effectLst/>
              </a:rPr>
              <a:t> Journal of Aerospace Research.</a:t>
            </a:r>
          </a:p>
          <a:p>
            <a:pPr>
              <a:lnSpc>
                <a:spcPct val="90000"/>
              </a:lnSpc>
              <a:spcAft>
                <a:spcPts val="800"/>
              </a:spcAft>
            </a:pPr>
            <a:r>
              <a:rPr lang="en-US" sz="1400" dirty="0">
                <a:solidFill>
                  <a:srgbClr val="404040"/>
                </a:solidFill>
                <a:effectLst/>
              </a:rPr>
              <a:t>Brown, A. et al. (2020). </a:t>
            </a:r>
            <a:r>
              <a:rPr lang="en-US" sz="1400" i="1" dirty="0">
                <a:solidFill>
                  <a:srgbClr val="404040"/>
                </a:solidFill>
                <a:effectLst/>
              </a:rPr>
              <a:t>The Role of Machine Learning in Aviation Accident Investigation.</a:t>
            </a:r>
            <a:r>
              <a:rPr lang="en-US" sz="1400" dirty="0">
                <a:solidFill>
                  <a:srgbClr val="404040"/>
                </a:solidFill>
                <a:effectLst/>
              </a:rPr>
              <a:t> Aviation Technology Review.</a:t>
            </a:r>
          </a:p>
          <a:p>
            <a:pPr>
              <a:lnSpc>
                <a:spcPct val="90000"/>
              </a:lnSpc>
              <a:spcAft>
                <a:spcPts val="800"/>
              </a:spcAft>
            </a:pPr>
            <a:r>
              <a:rPr lang="en-US" sz="1400" u="sng" dirty="0" err="1">
                <a:solidFill>
                  <a:srgbClr val="404040"/>
                </a:solidFill>
                <a:effectLst/>
                <a:hlinkClick r:id="rId4"/>
              </a:rPr>
              <a:t>Prihodnost</a:t>
            </a:r>
            <a:r>
              <a:rPr lang="en-US" sz="1400" u="sng" dirty="0">
                <a:solidFill>
                  <a:srgbClr val="404040"/>
                </a:solidFill>
                <a:effectLst/>
                <a:hlinkClick r:id="rId4"/>
              </a:rPr>
              <a:t> </a:t>
            </a:r>
            <a:r>
              <a:rPr lang="en-US" sz="1400" u="sng" dirty="0" err="1">
                <a:solidFill>
                  <a:srgbClr val="404040"/>
                </a:solidFill>
                <a:effectLst/>
                <a:hlinkClick r:id="rId4"/>
              </a:rPr>
              <a:t>letenja</a:t>
            </a:r>
            <a:r>
              <a:rPr lang="en-US" sz="1400" u="sng" dirty="0">
                <a:solidFill>
                  <a:srgbClr val="404040"/>
                </a:solidFill>
                <a:effectLst/>
                <a:hlinkClick r:id="rId4"/>
              </a:rPr>
              <a:t>: </a:t>
            </a:r>
            <a:r>
              <a:rPr lang="en-US" sz="1400" u="sng" dirty="0" err="1">
                <a:solidFill>
                  <a:srgbClr val="404040"/>
                </a:solidFill>
                <a:effectLst/>
                <a:hlinkClick r:id="rId4"/>
              </a:rPr>
              <a:t>Umetna</a:t>
            </a:r>
            <a:r>
              <a:rPr lang="en-US" sz="1400" u="sng" dirty="0">
                <a:solidFill>
                  <a:srgbClr val="404040"/>
                </a:solidFill>
                <a:effectLst/>
                <a:hlinkClick r:id="rId4"/>
              </a:rPr>
              <a:t> </a:t>
            </a:r>
            <a:r>
              <a:rPr lang="en-US" sz="1400" u="sng" dirty="0" err="1">
                <a:solidFill>
                  <a:srgbClr val="404040"/>
                </a:solidFill>
                <a:effectLst/>
                <a:hlinkClick r:id="rId4"/>
              </a:rPr>
              <a:t>inteligenca</a:t>
            </a:r>
            <a:r>
              <a:rPr lang="en-US" sz="1400" u="sng" dirty="0">
                <a:solidFill>
                  <a:srgbClr val="404040"/>
                </a:solidFill>
                <a:effectLst/>
                <a:hlinkClick r:id="rId4"/>
              </a:rPr>
              <a:t> v </a:t>
            </a:r>
            <a:r>
              <a:rPr lang="en-US" sz="1400" u="sng" dirty="0" err="1">
                <a:solidFill>
                  <a:srgbClr val="404040"/>
                </a:solidFill>
                <a:effectLst/>
                <a:hlinkClick r:id="rId4"/>
              </a:rPr>
              <a:t>novih</a:t>
            </a:r>
            <a:r>
              <a:rPr lang="en-US" sz="1400" u="sng" dirty="0">
                <a:solidFill>
                  <a:srgbClr val="404040"/>
                </a:solidFill>
                <a:effectLst/>
                <a:hlinkClick r:id="rId4"/>
              </a:rPr>
              <a:t> </a:t>
            </a:r>
            <a:r>
              <a:rPr lang="en-US" sz="1400" u="sng" dirty="0" err="1">
                <a:solidFill>
                  <a:srgbClr val="404040"/>
                </a:solidFill>
                <a:effectLst/>
                <a:hlinkClick r:id="rId4"/>
              </a:rPr>
              <a:t>sistemih</a:t>
            </a:r>
            <a:r>
              <a:rPr lang="en-US" sz="1400" u="sng" dirty="0">
                <a:solidFill>
                  <a:srgbClr val="404040"/>
                </a:solidFill>
                <a:effectLst/>
                <a:hlinkClick r:id="rId4"/>
              </a:rPr>
              <a:t> za </a:t>
            </a:r>
            <a:r>
              <a:rPr lang="en-US" sz="1400" u="sng" dirty="0" err="1">
                <a:solidFill>
                  <a:srgbClr val="404040"/>
                </a:solidFill>
                <a:effectLst/>
                <a:hlinkClick r:id="rId4"/>
              </a:rPr>
              <a:t>letališke</a:t>
            </a:r>
            <a:r>
              <a:rPr lang="en-US" sz="1400" u="sng" dirty="0">
                <a:solidFill>
                  <a:srgbClr val="404040"/>
                </a:solidFill>
                <a:effectLst/>
                <a:hlinkClick r:id="rId4"/>
              </a:rPr>
              <a:t> in </a:t>
            </a:r>
            <a:r>
              <a:rPr lang="en-US" sz="1400" u="sng" dirty="0" err="1">
                <a:solidFill>
                  <a:srgbClr val="404040"/>
                </a:solidFill>
                <a:effectLst/>
                <a:hlinkClick r:id="rId4"/>
              </a:rPr>
              <a:t>letalske</a:t>
            </a:r>
            <a:r>
              <a:rPr lang="en-US" sz="1400" u="sng" dirty="0">
                <a:solidFill>
                  <a:srgbClr val="404040"/>
                </a:solidFill>
                <a:effectLst/>
                <a:hlinkClick r:id="rId4"/>
              </a:rPr>
              <a:t> </a:t>
            </a:r>
            <a:r>
              <a:rPr lang="en-US" sz="1400" u="sng" dirty="0" err="1">
                <a:solidFill>
                  <a:srgbClr val="404040"/>
                </a:solidFill>
                <a:effectLst/>
                <a:hlinkClick r:id="rId4"/>
              </a:rPr>
              <a:t>operacije</a:t>
            </a:r>
            <a:endParaRPr lang="en-US" sz="1400" dirty="0">
              <a:solidFill>
                <a:srgbClr val="404040"/>
              </a:solidFill>
              <a:effectLst/>
            </a:endParaRPr>
          </a:p>
          <a:p>
            <a:pPr>
              <a:lnSpc>
                <a:spcPct val="90000"/>
              </a:lnSpc>
              <a:spcAft>
                <a:spcPts val="800"/>
              </a:spcAft>
            </a:pPr>
            <a:endParaRPr lang="en-US" sz="1400" dirty="0">
              <a:solidFill>
                <a:srgbClr val="404040"/>
              </a:solidFill>
            </a:endParaRPr>
          </a:p>
        </p:txBody>
      </p:sp>
    </p:spTree>
    <p:extLst>
      <p:ext uri="{BB962C8B-B14F-4D97-AF65-F5344CB8AC3E}">
        <p14:creationId xmlns:p14="http://schemas.microsoft.com/office/powerpoint/2010/main" val="135724654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BF3C82F5-1C1D-708A-7CF5-77AC48CEE592}"/>
              </a:ext>
            </a:extLst>
          </p:cNvPr>
          <p:cNvSpPr>
            <a:spLocks noGrp="1"/>
          </p:cNvSpPr>
          <p:nvPr>
            <p:ph type="body" idx="1"/>
          </p:nvPr>
        </p:nvSpPr>
        <p:spPr/>
        <p:txBody>
          <a:bodyPr/>
          <a:lstStyle/>
          <a:p>
            <a:r>
              <a:rPr lang="sl-SI" dirty="0"/>
              <a:t>začetki</a:t>
            </a:r>
          </a:p>
        </p:txBody>
      </p:sp>
      <p:pic>
        <p:nvPicPr>
          <p:cNvPr id="10" name="Označba mesta vsebine 9">
            <a:extLst>
              <a:ext uri="{FF2B5EF4-FFF2-40B4-BE49-F238E27FC236}">
                <a16:creationId xmlns:a16="http://schemas.microsoft.com/office/drawing/2014/main" id="{87831A75-206D-9A23-DFCC-F76C2353CB1E}"/>
              </a:ext>
            </a:extLst>
          </p:cNvPr>
          <p:cNvPicPr>
            <a:picLocks noGrp="1" noChangeAspect="1"/>
          </p:cNvPicPr>
          <p:nvPr>
            <p:ph sz="quarter" idx="4"/>
          </p:nvPr>
        </p:nvPicPr>
        <p:blipFill>
          <a:blip r:embed="rId2"/>
          <a:stretch>
            <a:fillRect/>
          </a:stretch>
        </p:blipFill>
        <p:spPr>
          <a:xfrm>
            <a:off x="5804781" y="3143006"/>
            <a:ext cx="5337317" cy="3154763"/>
          </a:xfrm>
        </p:spPr>
      </p:pic>
      <p:sp>
        <p:nvSpPr>
          <p:cNvPr id="5" name="Označba mesta besedila 4">
            <a:extLst>
              <a:ext uri="{FF2B5EF4-FFF2-40B4-BE49-F238E27FC236}">
                <a16:creationId xmlns:a16="http://schemas.microsoft.com/office/drawing/2014/main" id="{1A48744C-3629-CC4E-DA49-DE40BD3B10CE}"/>
              </a:ext>
            </a:extLst>
          </p:cNvPr>
          <p:cNvSpPr>
            <a:spLocks noGrp="1"/>
          </p:cNvSpPr>
          <p:nvPr>
            <p:ph type="body" sz="quarter" idx="13"/>
          </p:nvPr>
        </p:nvSpPr>
        <p:spPr/>
        <p:txBody>
          <a:bodyPr/>
          <a:lstStyle/>
          <a:p>
            <a:r>
              <a:rPr lang="sl-SI" dirty="0"/>
              <a:t>danes</a:t>
            </a:r>
          </a:p>
        </p:txBody>
      </p:sp>
      <p:sp>
        <p:nvSpPr>
          <p:cNvPr id="6" name="Naslov 5">
            <a:extLst>
              <a:ext uri="{FF2B5EF4-FFF2-40B4-BE49-F238E27FC236}">
                <a16:creationId xmlns:a16="http://schemas.microsoft.com/office/drawing/2014/main" id="{48B69E13-3873-3B60-DF33-8C0A8FCA22D2}"/>
              </a:ext>
            </a:extLst>
          </p:cNvPr>
          <p:cNvSpPr>
            <a:spLocks noGrp="1"/>
          </p:cNvSpPr>
          <p:nvPr>
            <p:ph type="title"/>
          </p:nvPr>
        </p:nvSpPr>
        <p:spPr/>
        <p:txBody>
          <a:bodyPr/>
          <a:lstStyle/>
          <a:p>
            <a:r>
              <a:rPr lang="sl-SI" dirty="0"/>
              <a:t>napredek inteligentnih sistemov</a:t>
            </a:r>
          </a:p>
        </p:txBody>
      </p:sp>
      <p:pic>
        <p:nvPicPr>
          <p:cNvPr id="14" name="Označba mesta vsebine 13">
            <a:extLst>
              <a:ext uri="{FF2B5EF4-FFF2-40B4-BE49-F238E27FC236}">
                <a16:creationId xmlns:a16="http://schemas.microsoft.com/office/drawing/2014/main" id="{52D9B775-F5FB-8941-F75E-1D559A73E288}"/>
              </a:ext>
            </a:extLst>
          </p:cNvPr>
          <p:cNvPicPr>
            <a:picLocks noGrp="1" noChangeAspect="1"/>
          </p:cNvPicPr>
          <p:nvPr>
            <p:ph sz="half" idx="2"/>
          </p:nvPr>
        </p:nvPicPr>
        <p:blipFill>
          <a:blip r:embed="rId3"/>
          <a:stretch>
            <a:fillRect/>
          </a:stretch>
        </p:blipFill>
        <p:spPr>
          <a:xfrm>
            <a:off x="2106853" y="3017520"/>
            <a:ext cx="2814769" cy="3280249"/>
          </a:xfrm>
        </p:spPr>
      </p:pic>
      <p:sp>
        <p:nvSpPr>
          <p:cNvPr id="4" name="PoljeZBesedilom 3">
            <a:extLst>
              <a:ext uri="{FF2B5EF4-FFF2-40B4-BE49-F238E27FC236}">
                <a16:creationId xmlns:a16="http://schemas.microsoft.com/office/drawing/2014/main" id="{789AE2FF-CA11-5305-DFC1-4C3094EE2FCF}"/>
              </a:ext>
            </a:extLst>
          </p:cNvPr>
          <p:cNvSpPr txBox="1"/>
          <p:nvPr/>
        </p:nvSpPr>
        <p:spPr>
          <a:xfrm>
            <a:off x="4658932" y="6297769"/>
            <a:ext cx="6098146" cy="375552"/>
          </a:xfrm>
          <a:prstGeom prst="rect">
            <a:avLst/>
          </a:prstGeom>
          <a:noFill/>
        </p:spPr>
        <p:txBody>
          <a:bodyPr wrap="square">
            <a:spAutoFit/>
          </a:bodyPr>
          <a:lstStyle/>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Lasten vir</a:t>
            </a:r>
          </a:p>
        </p:txBody>
      </p:sp>
    </p:spTree>
    <p:extLst>
      <p:ext uri="{BB962C8B-B14F-4D97-AF65-F5344CB8AC3E}">
        <p14:creationId xmlns:p14="http://schemas.microsoft.com/office/powerpoint/2010/main" val="215966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Označba mesta vsebine 3">
            <a:extLst>
              <a:ext uri="{FF2B5EF4-FFF2-40B4-BE49-F238E27FC236}">
                <a16:creationId xmlns:a16="http://schemas.microsoft.com/office/drawing/2014/main" id="{952E244B-F617-BBF4-F505-EA0A64CA0887}"/>
              </a:ext>
            </a:extLst>
          </p:cNvPr>
          <p:cNvPicPr>
            <a:picLocks noChangeAspect="1"/>
          </p:cNvPicPr>
          <p:nvPr/>
        </p:nvPicPr>
        <p:blipFill>
          <a:blip r:embed="rId2"/>
          <a:srcRect l="411" r="-3" b="-3"/>
          <a:stretch/>
        </p:blipFill>
        <p:spPr>
          <a:xfrm>
            <a:off x="20" y="3429001"/>
            <a:ext cx="5315041" cy="3429000"/>
          </a:xfrm>
          <a:prstGeom prst="rect">
            <a:avLst/>
          </a:prstGeom>
        </p:spPr>
      </p:pic>
      <p:sp>
        <p:nvSpPr>
          <p:cNvPr id="9" name="Content Placeholder 8">
            <a:extLst>
              <a:ext uri="{FF2B5EF4-FFF2-40B4-BE49-F238E27FC236}">
                <a16:creationId xmlns:a16="http://schemas.microsoft.com/office/drawing/2014/main" id="{02A9A093-D1EC-97E9-F669-2AD1284166AB}"/>
              </a:ext>
            </a:extLst>
          </p:cNvPr>
          <p:cNvSpPr>
            <a:spLocks noGrp="1"/>
          </p:cNvSpPr>
          <p:nvPr>
            <p:ph idx="4294967295"/>
          </p:nvPr>
        </p:nvSpPr>
        <p:spPr>
          <a:xfrm>
            <a:off x="6096000" y="1714499"/>
            <a:ext cx="5286375" cy="3041650"/>
          </a:xfrm>
        </p:spPr>
        <p:txBody>
          <a:bodyPr>
            <a:normAutofit/>
          </a:bodyPr>
          <a:lstStyle/>
          <a:p>
            <a:r>
              <a:rPr lang="sl-SI" dirty="0">
                <a:solidFill>
                  <a:srgbClr val="FFFFFF"/>
                </a:solidFill>
              </a:rPr>
              <a:t>Letalo oddaja signal in svojo lokacijo preko satelitov kontrolnemu stolpu, kateri potem usmerja letalo</a:t>
            </a:r>
          </a:p>
        </p:txBody>
      </p:sp>
      <p:pic>
        <p:nvPicPr>
          <p:cNvPr id="5" name="Slika 4" descr="Pobarvanke vesolje">
            <a:extLst>
              <a:ext uri="{FF2B5EF4-FFF2-40B4-BE49-F238E27FC236}">
                <a16:creationId xmlns:a16="http://schemas.microsoft.com/office/drawing/2014/main" id="{E719288A-668A-8E14-1FCD-FE77EBF73F35}"/>
              </a:ext>
            </a:extLst>
          </p:cNvPr>
          <p:cNvPicPr>
            <a:picLocks noChangeAspect="1"/>
          </p:cNvPicPr>
          <p:nvPr/>
        </p:nvPicPr>
        <p:blipFill>
          <a:blip r:embed="rId3">
            <a:extLst>
              <a:ext uri="{28A0092B-C50C-407E-A947-70E740481C1C}">
                <a14:useLocalDpi xmlns:a14="http://schemas.microsoft.com/office/drawing/2010/main" val="0"/>
              </a:ext>
            </a:extLst>
          </a:blip>
          <a:srcRect t="21921" r="-1" b="13564"/>
          <a:stretch/>
        </p:blipFill>
        <p:spPr bwMode="auto">
          <a:xfrm>
            <a:off x="20" y="-2"/>
            <a:ext cx="5315041" cy="3429002"/>
          </a:xfrm>
          <a:prstGeom prst="rect">
            <a:avLst/>
          </a:prstGeom>
          <a:noFill/>
        </p:spPr>
      </p:pic>
      <p:cxnSp>
        <p:nvCxnSpPr>
          <p:cNvPr id="6" name="Raven puščični povezovalnik 5">
            <a:extLst>
              <a:ext uri="{FF2B5EF4-FFF2-40B4-BE49-F238E27FC236}">
                <a16:creationId xmlns:a16="http://schemas.microsoft.com/office/drawing/2014/main" id="{3DE0CFFA-7ADD-1DF6-F273-710BAB7BD1F7}"/>
              </a:ext>
            </a:extLst>
          </p:cNvPr>
          <p:cNvCxnSpPr>
            <a:cxnSpLocks/>
          </p:cNvCxnSpPr>
          <p:nvPr/>
        </p:nvCxnSpPr>
        <p:spPr>
          <a:xfrm flipV="1">
            <a:off x="928491" y="2478745"/>
            <a:ext cx="1114687" cy="950254"/>
          </a:xfrm>
          <a:prstGeom prst="straightConnector1">
            <a:avLst/>
          </a:prstGeom>
          <a:noFill/>
          <a:ln w="6350" cap="flat" cmpd="sng" algn="ctr">
            <a:solidFill>
              <a:srgbClr val="4472C4"/>
            </a:solidFill>
            <a:prstDash val="solid"/>
            <a:miter lim="800000"/>
            <a:tailEnd type="triangle"/>
          </a:ln>
          <a:effectLst/>
        </p:spPr>
      </p:cxnSp>
      <p:sp>
        <p:nvSpPr>
          <p:cNvPr id="7" name="Miselni oblaček: oblak 6">
            <a:extLst>
              <a:ext uri="{FF2B5EF4-FFF2-40B4-BE49-F238E27FC236}">
                <a16:creationId xmlns:a16="http://schemas.microsoft.com/office/drawing/2014/main" id="{1E089FB4-3812-46CD-6CBB-281F0A90220E}"/>
              </a:ext>
            </a:extLst>
          </p:cNvPr>
          <p:cNvSpPr/>
          <p:nvPr/>
        </p:nvSpPr>
        <p:spPr>
          <a:xfrm>
            <a:off x="154546" y="2398735"/>
            <a:ext cx="2446986" cy="990366"/>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Letalo oddaja signal in lokacijo</a:t>
            </a:r>
          </a:p>
        </p:txBody>
      </p:sp>
      <p:cxnSp>
        <p:nvCxnSpPr>
          <p:cNvPr id="11" name="Povezovalnik: ukrivljeno 10">
            <a:extLst>
              <a:ext uri="{FF2B5EF4-FFF2-40B4-BE49-F238E27FC236}">
                <a16:creationId xmlns:a16="http://schemas.microsoft.com/office/drawing/2014/main" id="{ACB66A01-EF64-E680-C29C-307B3DF9993C}"/>
              </a:ext>
            </a:extLst>
          </p:cNvPr>
          <p:cNvCxnSpPr/>
          <p:nvPr/>
        </p:nvCxnSpPr>
        <p:spPr>
          <a:xfrm rot="5400000" flipH="1" flipV="1">
            <a:off x="1341800" y="2369589"/>
            <a:ext cx="1383661" cy="1135803"/>
          </a:xfrm>
          <a:prstGeom prst="curvedConnector3">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Oblaček: dvojno upognjena črta z vrstico s poudarkom 11">
            <a:extLst>
              <a:ext uri="{FF2B5EF4-FFF2-40B4-BE49-F238E27FC236}">
                <a16:creationId xmlns:a16="http://schemas.microsoft.com/office/drawing/2014/main" id="{3F6A6452-F167-BE85-7400-AA4A2E42D6F7}"/>
              </a:ext>
            </a:extLst>
          </p:cNvPr>
          <p:cNvSpPr/>
          <p:nvPr/>
        </p:nvSpPr>
        <p:spPr>
          <a:xfrm>
            <a:off x="3155324" y="309093"/>
            <a:ext cx="1584101" cy="682580"/>
          </a:xfrm>
          <a:prstGeom prst="accentCallout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Satelit zbira podatke</a:t>
            </a:r>
          </a:p>
        </p:txBody>
      </p:sp>
      <p:sp>
        <p:nvSpPr>
          <p:cNvPr id="13" name="Oblaček govora: elipsa 12">
            <a:extLst>
              <a:ext uri="{FF2B5EF4-FFF2-40B4-BE49-F238E27FC236}">
                <a16:creationId xmlns:a16="http://schemas.microsoft.com/office/drawing/2014/main" id="{D3E5A54A-E3D1-CCA2-50E2-5B8FDAFF1953}"/>
              </a:ext>
            </a:extLst>
          </p:cNvPr>
          <p:cNvSpPr/>
          <p:nvPr/>
        </p:nvSpPr>
        <p:spPr>
          <a:xfrm>
            <a:off x="3528814" y="3168202"/>
            <a:ext cx="1584100" cy="81136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Kontrolni stolp</a:t>
            </a:r>
          </a:p>
        </p:txBody>
      </p:sp>
      <p:cxnSp>
        <p:nvCxnSpPr>
          <p:cNvPr id="15" name="Povezovalnik: ukrivljeno 14">
            <a:extLst>
              <a:ext uri="{FF2B5EF4-FFF2-40B4-BE49-F238E27FC236}">
                <a16:creationId xmlns:a16="http://schemas.microsoft.com/office/drawing/2014/main" id="{522417AC-1C4B-5178-ADAE-68CC587D3F98}"/>
              </a:ext>
            </a:extLst>
          </p:cNvPr>
          <p:cNvCxnSpPr/>
          <p:nvPr/>
        </p:nvCxnSpPr>
        <p:spPr>
          <a:xfrm rot="5400000">
            <a:off x="2551277" y="2857849"/>
            <a:ext cx="1542944" cy="12700"/>
          </a:xfrm>
          <a:prstGeom prst="curvedConnector3">
            <a:avLst/>
          </a:prstGeom>
          <a:ln>
            <a:headEnd type="none" w="med" len="med"/>
            <a:tailEnd type="arrow" w="med" len="med"/>
          </a:ln>
        </p:spPr>
        <p:style>
          <a:lnRef idx="3">
            <a:schemeClr val="accent3"/>
          </a:lnRef>
          <a:fillRef idx="0">
            <a:schemeClr val="accent3"/>
          </a:fillRef>
          <a:effectRef idx="2">
            <a:schemeClr val="accent3"/>
          </a:effectRef>
          <a:fontRef idx="minor">
            <a:schemeClr val="tx1"/>
          </a:fontRef>
        </p:style>
      </p:cxnSp>
      <p:cxnSp>
        <p:nvCxnSpPr>
          <p:cNvPr id="17" name="Raven puščični povezovalnik 16">
            <a:extLst>
              <a:ext uri="{FF2B5EF4-FFF2-40B4-BE49-F238E27FC236}">
                <a16:creationId xmlns:a16="http://schemas.microsoft.com/office/drawing/2014/main" id="{19226BEC-8ADA-E099-4679-DE6906BD9DA7}"/>
              </a:ext>
            </a:extLst>
          </p:cNvPr>
          <p:cNvCxnSpPr/>
          <p:nvPr/>
        </p:nvCxnSpPr>
        <p:spPr>
          <a:xfrm flipH="1" flipV="1">
            <a:off x="1803042" y="3876541"/>
            <a:ext cx="1030310" cy="29621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8770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65D1266-041D-5B8E-F1BA-7BB9718B343E}"/>
              </a:ext>
            </a:extLst>
          </p:cNvPr>
          <p:cNvSpPr>
            <a:spLocks noGrp="1"/>
          </p:cNvSpPr>
          <p:nvPr>
            <p:ph type="title"/>
          </p:nvPr>
        </p:nvSpPr>
        <p:spPr>
          <a:xfrm>
            <a:off x="804671" y="964692"/>
            <a:ext cx="5928637" cy="1188720"/>
          </a:xfrm>
        </p:spPr>
        <p:txBody>
          <a:bodyPr>
            <a:normAutofit/>
          </a:bodyPr>
          <a:lstStyle/>
          <a:p>
            <a:r>
              <a:rPr lang="sl-SI" cap="small">
                <a:latin typeface="Abadi" panose="020B0604020104020204" pitchFamily="34" charset="0"/>
              </a:rPr>
              <a:t>Letališka industrija in umetna inteligenca</a:t>
            </a:r>
            <a:endParaRPr lang="sl-SI" cap="small" dirty="0">
              <a:latin typeface="Abadi" panose="020B0604020104020204" pitchFamily="34" charset="0"/>
            </a:endParaRPr>
          </a:p>
        </p:txBody>
      </p:sp>
      <p:sp>
        <p:nvSpPr>
          <p:cNvPr id="3" name="Označba mesta vsebine 2">
            <a:extLst>
              <a:ext uri="{FF2B5EF4-FFF2-40B4-BE49-F238E27FC236}">
                <a16:creationId xmlns:a16="http://schemas.microsoft.com/office/drawing/2014/main" id="{210C97E1-BB9B-8018-86FD-220C644DF080}"/>
              </a:ext>
            </a:extLst>
          </p:cNvPr>
          <p:cNvSpPr>
            <a:spLocks noGrp="1"/>
          </p:cNvSpPr>
          <p:nvPr>
            <p:ph idx="1"/>
          </p:nvPr>
        </p:nvSpPr>
        <p:spPr>
          <a:xfrm>
            <a:off x="804672" y="2638044"/>
            <a:ext cx="5925312" cy="3101983"/>
          </a:xfrm>
        </p:spPr>
        <p:txBody>
          <a:bodyPr>
            <a:normAutofit/>
          </a:bodyPr>
          <a:lstStyle/>
          <a:p>
            <a:r>
              <a:rPr lang="sl-SI" dirty="0"/>
              <a:t>Učinkovitost dela</a:t>
            </a:r>
          </a:p>
          <a:p>
            <a:r>
              <a:rPr lang="sl-SI" dirty="0"/>
              <a:t>Zadovoljstvo potnikov</a:t>
            </a:r>
          </a:p>
          <a:p>
            <a:r>
              <a:rPr lang="sl-SI" dirty="0"/>
              <a:t>Zmanjšanje stroškov</a:t>
            </a:r>
          </a:p>
          <a:p>
            <a:r>
              <a:rPr lang="sl-SI" dirty="0"/>
              <a:t>Povišanje prihodkov</a:t>
            </a:r>
          </a:p>
          <a:p>
            <a:r>
              <a:rPr lang="sl-SI" dirty="0"/>
              <a:t>Zanesljivost </a:t>
            </a:r>
          </a:p>
          <a:p>
            <a:pPr marL="0" indent="0">
              <a:buNone/>
            </a:pPr>
            <a:endParaRPr lang="sl-SI" dirty="0"/>
          </a:p>
        </p:txBody>
      </p:sp>
      <p:sp>
        <p:nvSpPr>
          <p:cNvPr id="14" name="Rectangle 10">
            <a:extLst>
              <a:ext uri="{FF2B5EF4-FFF2-40B4-BE49-F238E27FC236}">
                <a16:creationId xmlns:a16="http://schemas.microsoft.com/office/drawing/2014/main" id="{9150AB3D-E8D4-4A24-B404-DC534E794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2BD498-5646-4908-B30E-7A9B217972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6220" y="315301"/>
            <a:ext cx="4014216" cy="5623561"/>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1C4A0D-94DC-4FD4-AB90-50637C17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0812" y="479893"/>
            <a:ext cx="3685032" cy="52943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lika 5" descr="Slika, ki vsebuje besede računalnik, letališče, poslovna stavba, zaprt prostor&#10;&#10;Opis je samodejno ustvarjen">
            <a:extLst>
              <a:ext uri="{FF2B5EF4-FFF2-40B4-BE49-F238E27FC236}">
                <a16:creationId xmlns:a16="http://schemas.microsoft.com/office/drawing/2014/main" id="{750C709C-52DB-FA88-F364-CC879FFA4297}"/>
              </a:ext>
            </a:extLst>
          </p:cNvPr>
          <p:cNvPicPr>
            <a:picLocks noChangeAspect="1"/>
          </p:cNvPicPr>
          <p:nvPr/>
        </p:nvPicPr>
        <p:blipFill>
          <a:blip r:embed="rId2"/>
          <a:srcRect r="7588" b="-3"/>
          <a:stretch/>
        </p:blipFill>
        <p:spPr>
          <a:xfrm>
            <a:off x="8186411" y="665018"/>
            <a:ext cx="3353834" cy="2032419"/>
          </a:xfrm>
          <a:prstGeom prst="rect">
            <a:avLst/>
          </a:prstGeom>
        </p:spPr>
      </p:pic>
      <p:pic>
        <p:nvPicPr>
          <p:cNvPr id="5" name="Slika 4" descr="Slika, ki vsebuje besede nebo, letalo, na prostem, potovanje z letalom&#10;&#10;Opis je samodejno ustvarjen">
            <a:extLst>
              <a:ext uri="{FF2B5EF4-FFF2-40B4-BE49-F238E27FC236}">
                <a16:creationId xmlns:a16="http://schemas.microsoft.com/office/drawing/2014/main" id="{B4C362C1-5022-EAB1-E6BC-E7C378BBA5B7}"/>
              </a:ext>
            </a:extLst>
          </p:cNvPr>
          <p:cNvPicPr>
            <a:picLocks noChangeAspect="1"/>
          </p:cNvPicPr>
          <p:nvPr/>
        </p:nvPicPr>
        <p:blipFill>
          <a:blip r:embed="rId3"/>
          <a:srcRect l="11135" r="7501" b="2"/>
          <a:stretch/>
        </p:blipFill>
        <p:spPr>
          <a:xfrm>
            <a:off x="8186411" y="2854035"/>
            <a:ext cx="3353834" cy="2761673"/>
          </a:xfrm>
          <a:prstGeom prst="rect">
            <a:avLst/>
          </a:prstGeom>
        </p:spPr>
      </p:pic>
      <p:sp>
        <p:nvSpPr>
          <p:cNvPr id="8" name="PoljeZBesedilom 7">
            <a:extLst>
              <a:ext uri="{FF2B5EF4-FFF2-40B4-BE49-F238E27FC236}">
                <a16:creationId xmlns:a16="http://schemas.microsoft.com/office/drawing/2014/main" id="{9F1D61D2-1A0C-4D56-C610-09988DAAE231}"/>
              </a:ext>
            </a:extLst>
          </p:cNvPr>
          <p:cNvSpPr txBox="1"/>
          <p:nvPr/>
        </p:nvSpPr>
        <p:spPr>
          <a:xfrm>
            <a:off x="8199887" y="6216516"/>
            <a:ext cx="6098240" cy="369332"/>
          </a:xfrm>
          <a:prstGeom prst="rect">
            <a:avLst/>
          </a:prstGeom>
          <a:noFill/>
        </p:spPr>
        <p:txBody>
          <a:bodyPr wrap="square">
            <a:spAutoFit/>
          </a:bodyPr>
          <a:lstStyle/>
          <a:p>
            <a:r>
              <a:rPr lang="sl-SI" dirty="0">
                <a:hlinkClick r:id="rId4"/>
              </a:rPr>
              <a:t>Vir: Kontrolor letenja - SrednjeŠole.si</a:t>
            </a:r>
            <a:endParaRPr lang="sl-SI" dirty="0"/>
          </a:p>
        </p:txBody>
      </p:sp>
    </p:spTree>
    <p:extLst>
      <p:ext uri="{BB962C8B-B14F-4D97-AF65-F5344CB8AC3E}">
        <p14:creationId xmlns:p14="http://schemas.microsoft.com/office/powerpoint/2010/main" val="379474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A5DD28A-BF6B-E184-3586-F7C4192B71A3}"/>
              </a:ext>
            </a:extLst>
          </p:cNvPr>
          <p:cNvSpPr>
            <a:spLocks noGrp="1"/>
          </p:cNvSpPr>
          <p:nvPr>
            <p:ph type="title"/>
          </p:nvPr>
        </p:nvSpPr>
        <p:spPr/>
        <p:txBody>
          <a:bodyPr>
            <a:normAutofit fontScale="90000"/>
          </a:bodyPr>
          <a:lstStyle/>
          <a:p>
            <a:r>
              <a:rPr lang="pl-PL" b="1" dirty="0">
                <a:solidFill>
                  <a:schemeClr val="bg1"/>
                </a:solidFill>
              </a:rPr>
              <a:t>sistem umetne inteligence za pomoč kontrolorjem zračnega prometa - AIMEE</a:t>
            </a:r>
            <a:endParaRPr lang="sl-SI" b="1" dirty="0">
              <a:solidFill>
                <a:schemeClr val="bg1"/>
              </a:solidFill>
            </a:endParaRPr>
          </a:p>
        </p:txBody>
      </p:sp>
      <p:sp>
        <p:nvSpPr>
          <p:cNvPr id="4" name="Rectangle 1">
            <a:extLst>
              <a:ext uri="{FF2B5EF4-FFF2-40B4-BE49-F238E27FC236}">
                <a16:creationId xmlns:a16="http://schemas.microsoft.com/office/drawing/2014/main" id="{DABA6CC8-3E93-8F58-38C4-CF266A09F815}"/>
              </a:ext>
            </a:extLst>
          </p:cNvPr>
          <p:cNvSpPr>
            <a:spLocks noGrp="1" noChangeArrowheads="1"/>
          </p:cNvSpPr>
          <p:nvPr>
            <p:ph idx="1"/>
          </p:nvPr>
        </p:nvSpPr>
        <p:spPr bwMode="auto">
          <a:xfrm>
            <a:off x="106017" y="2619375"/>
            <a:ext cx="1196148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sl-SI" altLang="sl-SI" sz="1800" b="1" i="0" u="none" strike="noStrike" cap="none" normalizeH="0" baseline="0" dirty="0">
                <a:ln>
                  <a:noFill/>
                </a:ln>
                <a:solidFill>
                  <a:schemeClr val="tx1"/>
                </a:solidFill>
                <a:effectLst/>
                <a:latin typeface="Arial" panose="020B0604020202020204" pitchFamily="34" charset="0"/>
              </a:rPr>
              <a:t>Napreden sistem umetne inteligence</a:t>
            </a:r>
            <a:r>
              <a:rPr kumimoji="0" lang="sl-SI" altLang="sl-SI" sz="1800" b="0" i="0" u="none" strike="noStrike" cap="none" normalizeH="0" baseline="0" dirty="0">
                <a:ln>
                  <a:noFill/>
                </a:ln>
                <a:solidFill>
                  <a:schemeClr val="tx1"/>
                </a:solidFill>
                <a:effectLst/>
                <a:latin typeface="Arial" panose="020B0604020202020204" pitchFamily="34" charset="0"/>
              </a:rPr>
              <a:t> – Londonsko letališče </a:t>
            </a:r>
            <a:r>
              <a:rPr kumimoji="0" lang="sl-SI" altLang="sl-SI" sz="1800" b="0" i="0" u="none" strike="noStrike" cap="none" normalizeH="0" baseline="0" dirty="0" err="1">
                <a:ln>
                  <a:noFill/>
                </a:ln>
                <a:solidFill>
                  <a:schemeClr val="tx1"/>
                </a:solidFill>
                <a:effectLst/>
                <a:latin typeface="Arial" panose="020B0604020202020204" pitchFamily="34" charset="0"/>
              </a:rPr>
              <a:t>Heathrow</a:t>
            </a:r>
            <a:r>
              <a:rPr kumimoji="0" lang="sl-SI" altLang="sl-SI" sz="1800" b="0" i="0" u="none" strike="noStrike" cap="none" normalizeH="0" baseline="0" dirty="0">
                <a:ln>
                  <a:noFill/>
                </a:ln>
                <a:solidFill>
                  <a:schemeClr val="tx1"/>
                </a:solidFill>
                <a:effectLst/>
                <a:latin typeface="Arial" panose="020B0604020202020204" pitchFamily="34" charset="0"/>
              </a:rPr>
              <a:t> je v operacije vključilo sistem AIMEE, ki uporablja radarske in video podatke za spremljanje gibanja letal na vzletno-pristajalnih stezah ter zagotavlja natančno vizualizacijo njihovih položajev.</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l-SI" altLang="sl-SI" sz="1800" b="1" i="0" u="none" strike="noStrike" cap="none" normalizeH="0" baseline="0" dirty="0">
                <a:ln>
                  <a:noFill/>
                </a:ln>
                <a:solidFill>
                  <a:schemeClr val="tx1"/>
                </a:solidFill>
                <a:effectLst/>
                <a:latin typeface="Arial" panose="020B0604020202020204" pitchFamily="34" charset="0"/>
              </a:rPr>
              <a:t>Preizkušena učinkovitost</a:t>
            </a:r>
            <a:r>
              <a:rPr kumimoji="0" lang="sl-SI" altLang="sl-SI" sz="1800" b="0" i="0" u="none" strike="noStrike" cap="none" normalizeH="0" baseline="0" dirty="0">
                <a:ln>
                  <a:noFill/>
                </a:ln>
                <a:solidFill>
                  <a:schemeClr val="tx1"/>
                </a:solidFill>
                <a:effectLst/>
                <a:latin typeface="Arial" panose="020B0604020202020204" pitchFamily="34" charset="0"/>
              </a:rPr>
              <a:t> – AIMEE je bil že testiran na 40.000 poletih v zračnem prostoru Londona, rezultati pa so bili ocenjeni kot natančni, dosledni in jasni, kar prispeva k varnejšemu in učinkovitejšemu upravljanju letalskega prometa.</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l-SI" altLang="sl-SI" sz="1800" b="1" i="0" u="none" strike="noStrike" cap="none" normalizeH="0" baseline="0" dirty="0">
                <a:ln>
                  <a:noFill/>
                </a:ln>
                <a:solidFill>
                  <a:schemeClr val="tx1"/>
                </a:solidFill>
                <a:effectLst/>
                <a:latin typeface="Arial" panose="020B0604020202020204" pitchFamily="34" charset="0"/>
              </a:rPr>
              <a:t>Rešitev za kadrovske izzive</a:t>
            </a:r>
            <a:r>
              <a:rPr kumimoji="0" lang="sl-SI" altLang="sl-SI" sz="1800" b="0" i="0" u="none" strike="noStrike" cap="none" normalizeH="0" baseline="0" dirty="0">
                <a:ln>
                  <a:noFill/>
                </a:ln>
                <a:solidFill>
                  <a:schemeClr val="tx1"/>
                </a:solidFill>
                <a:effectLst/>
                <a:latin typeface="Arial" panose="020B0604020202020204" pitchFamily="34" charset="0"/>
              </a:rPr>
              <a:t> – Zaradi pomanjkanja kontrolorjev zračnega prometa in naraščajočega obsega letov po pandemiji AIMEE pomaga zmanjšati delovne obremenitve osebja in tveganje človeških napak, hkrati pa izboljšuje tradicionalne metode nadzora z napredno digitalno tehnologijo.</a:t>
            </a:r>
          </a:p>
        </p:txBody>
      </p:sp>
    </p:spTree>
    <p:extLst>
      <p:ext uri="{BB962C8B-B14F-4D97-AF65-F5344CB8AC3E}">
        <p14:creationId xmlns:p14="http://schemas.microsoft.com/office/powerpoint/2010/main" val="65662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593EBE0F-26FA-F8FE-EDEE-7828A1BAC128}"/>
              </a:ext>
            </a:extLst>
          </p:cNvPr>
          <p:cNvPicPr>
            <a:picLocks noChangeAspect="1"/>
          </p:cNvPicPr>
          <p:nvPr/>
        </p:nvPicPr>
        <p:blipFill>
          <a:blip r:embed="rId2"/>
          <a:srcRect r="4015" b="-2"/>
          <a:stretch/>
        </p:blipFill>
        <p:spPr>
          <a:xfrm>
            <a:off x="0" y="0"/>
            <a:ext cx="7501389" cy="4571990"/>
          </a:xfrm>
          <a:prstGeom prst="rect">
            <a:avLst/>
          </a:prstGeom>
        </p:spPr>
      </p:pic>
      <p:pic>
        <p:nvPicPr>
          <p:cNvPr id="5" name="Označba mesta vsebine 4">
            <a:extLst>
              <a:ext uri="{FF2B5EF4-FFF2-40B4-BE49-F238E27FC236}">
                <a16:creationId xmlns:a16="http://schemas.microsoft.com/office/drawing/2014/main" id="{E856BED5-D6EC-A78F-956D-494E53F9A5FD}"/>
              </a:ext>
            </a:extLst>
          </p:cNvPr>
          <p:cNvPicPr>
            <a:picLocks noGrp="1" noChangeAspect="1"/>
          </p:cNvPicPr>
          <p:nvPr>
            <p:ph idx="1"/>
          </p:nvPr>
        </p:nvPicPr>
        <p:blipFill>
          <a:blip r:embed="rId3"/>
          <a:srcRect l="12003" r="19771"/>
          <a:stretch/>
        </p:blipFill>
        <p:spPr>
          <a:xfrm>
            <a:off x="7501388" y="10"/>
            <a:ext cx="4690612" cy="4571990"/>
          </a:xfrm>
          <a:prstGeom prst="rect">
            <a:avLst/>
          </a:prstGeom>
        </p:spPr>
      </p:pic>
      <p:sp>
        <p:nvSpPr>
          <p:cNvPr id="2" name="Naslov 1">
            <a:extLst>
              <a:ext uri="{FF2B5EF4-FFF2-40B4-BE49-F238E27FC236}">
                <a16:creationId xmlns:a16="http://schemas.microsoft.com/office/drawing/2014/main" id="{250BC8B5-B889-1722-693C-A3DA63D79854}"/>
              </a:ext>
            </a:extLst>
          </p:cNvPr>
          <p:cNvSpPr>
            <a:spLocks noGrp="1"/>
          </p:cNvSpPr>
          <p:nvPr>
            <p:ph type="title"/>
          </p:nvPr>
        </p:nvSpPr>
        <p:spPr>
          <a:xfrm>
            <a:off x="1600200" y="4708270"/>
            <a:ext cx="8991600" cy="1988744"/>
          </a:xfrm>
        </p:spPr>
        <p:txBody>
          <a:bodyPr vert="horz" lIns="274320" tIns="182880" rIns="274320" bIns="182880" rtlCol="0" anchor="ctr" anchorCtr="1">
            <a:normAutofit/>
          </a:bodyPr>
          <a:lstStyle/>
          <a:p>
            <a:r>
              <a:rPr lang="en-US" sz="3800" dirty="0" err="1">
                <a:solidFill>
                  <a:srgbClr val="262626"/>
                </a:solidFill>
              </a:rPr>
              <a:t>Londonsko</a:t>
            </a:r>
            <a:r>
              <a:rPr lang="en-US" sz="3800" dirty="0">
                <a:solidFill>
                  <a:srgbClr val="262626"/>
                </a:solidFill>
              </a:rPr>
              <a:t> </a:t>
            </a:r>
            <a:r>
              <a:rPr lang="en-US" sz="3800" dirty="0" err="1">
                <a:solidFill>
                  <a:srgbClr val="262626"/>
                </a:solidFill>
              </a:rPr>
              <a:t>letališče</a:t>
            </a:r>
            <a:r>
              <a:rPr lang="en-US" sz="3800" dirty="0">
                <a:solidFill>
                  <a:srgbClr val="262626"/>
                </a:solidFill>
              </a:rPr>
              <a:t> – </a:t>
            </a:r>
            <a:r>
              <a:rPr lang="en-US" sz="3800" dirty="0" err="1">
                <a:solidFill>
                  <a:srgbClr val="262626"/>
                </a:solidFill>
              </a:rPr>
              <a:t>heathrow</a:t>
            </a:r>
            <a:endParaRPr lang="en-US" sz="3800" dirty="0">
              <a:solidFill>
                <a:srgbClr val="262626"/>
              </a:solidFill>
            </a:endParaRPr>
          </a:p>
        </p:txBody>
      </p:sp>
      <p:sp>
        <p:nvSpPr>
          <p:cNvPr id="4" name="PoljeZBesedilom 3">
            <a:extLst>
              <a:ext uri="{FF2B5EF4-FFF2-40B4-BE49-F238E27FC236}">
                <a16:creationId xmlns:a16="http://schemas.microsoft.com/office/drawing/2014/main" id="{091CF1F9-B9C1-2531-2F16-82DA5CC1004B}"/>
              </a:ext>
            </a:extLst>
          </p:cNvPr>
          <p:cNvSpPr txBox="1"/>
          <p:nvPr/>
        </p:nvSpPr>
        <p:spPr>
          <a:xfrm>
            <a:off x="3448318" y="6113199"/>
            <a:ext cx="6098146" cy="48013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D2CB6C"/>
              </a:buClr>
              <a:buSzTx/>
              <a:buFont typeface="Arial" panose="020B0604020202020204" pitchFamily="34" charset="0"/>
              <a:buChar char="•"/>
              <a:tabLst/>
              <a:defRPr/>
            </a:pPr>
            <a:r>
              <a:rPr kumimoji="0" lang="sl-SI" sz="1400" b="0" i="0" u="none" strike="noStrike" kern="1200" cap="none" spc="0" normalizeH="0" baseline="0" noProof="0" dirty="0">
                <a:ln>
                  <a:noFill/>
                </a:ln>
                <a:solidFill>
                  <a:srgbClr val="404040"/>
                </a:solidFill>
                <a:effectLst/>
                <a:uLnTx/>
                <a:uFillTx/>
                <a:latin typeface="Gill Sans MT" panose="020B0502020104020203"/>
                <a:ea typeface="+mn-ea"/>
                <a:cs typeface="+mn-cs"/>
                <a:hlinkClick r:id="rId4"/>
              </a:rPr>
              <a:t>Vir: </a:t>
            </a:r>
            <a:r>
              <a:rPr kumimoji="0" lang="en-US" sz="1400" b="0" i="0" u="none" strike="noStrike" kern="1200" cap="none" spc="0" normalizeH="0" baseline="0" noProof="0" dirty="0">
                <a:ln>
                  <a:noFill/>
                </a:ln>
                <a:solidFill>
                  <a:srgbClr val="404040"/>
                </a:solidFill>
                <a:effectLst/>
                <a:uLnTx/>
                <a:uFillTx/>
                <a:latin typeface="Gill Sans MT" panose="020B0502020104020203"/>
                <a:ea typeface="+mn-ea"/>
                <a:cs typeface="+mn-cs"/>
                <a:hlinkClick r:id="rId4"/>
              </a:rPr>
              <a:t>Northern Escalator Installations on LinkedIn: #nei #northernescalators #new #heathrow #london #fleet #escalators</a:t>
            </a:r>
            <a:endParaRPr kumimoji="0" lang="en-US" sz="1400" b="0" i="0" u="none" strike="noStrike" kern="1200" cap="none" spc="0" normalizeH="0" baseline="0" noProof="0" dirty="0">
              <a:ln>
                <a:noFill/>
              </a:ln>
              <a:solidFill>
                <a:srgbClr val="40404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57414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781D751-45E0-07B4-DDD6-4BB32F3F2DB1}"/>
              </a:ext>
            </a:extLst>
          </p:cNvPr>
          <p:cNvSpPr>
            <a:spLocks noGrp="1"/>
          </p:cNvSpPr>
          <p:nvPr>
            <p:ph type="title"/>
          </p:nvPr>
        </p:nvSpPr>
        <p:spPr/>
        <p:txBody>
          <a:bodyPr>
            <a:normAutofit fontScale="90000"/>
          </a:bodyPr>
          <a:lstStyle/>
          <a:p>
            <a:pPr>
              <a:lnSpc>
                <a:spcPct val="107000"/>
              </a:lnSpc>
              <a:spcAft>
                <a:spcPts val="800"/>
              </a:spcAft>
            </a:pPr>
            <a:r>
              <a:rPr lang="sl-SI" sz="2800" b="1" kern="100" dirty="0">
                <a:effectLst/>
                <a:latin typeface="Calibri" panose="020F0502020204030204" pitchFamily="34" charset="0"/>
                <a:ea typeface="Calibri" panose="020F0502020204030204" pitchFamily="34" charset="0"/>
                <a:cs typeface="Times New Roman" panose="02020603050405020304" pitchFamily="18" charset="0"/>
              </a:rPr>
              <a:t>Uporaba umetne inteligence pri spremljanju letalskih nesreč</a:t>
            </a:r>
            <a:br>
              <a:rPr lang="sl-SI"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sl-SI" dirty="0"/>
          </a:p>
        </p:txBody>
      </p:sp>
      <p:sp>
        <p:nvSpPr>
          <p:cNvPr id="3" name="Označba mesta vsebine 2">
            <a:extLst>
              <a:ext uri="{FF2B5EF4-FFF2-40B4-BE49-F238E27FC236}">
                <a16:creationId xmlns:a16="http://schemas.microsoft.com/office/drawing/2014/main" id="{6D340351-5BEE-975D-8DE4-EF13C5A207D1}"/>
              </a:ext>
            </a:extLst>
          </p:cNvPr>
          <p:cNvSpPr>
            <a:spLocks noGrp="1"/>
          </p:cNvSpPr>
          <p:nvPr>
            <p:ph idx="1"/>
          </p:nvPr>
        </p:nvSpPr>
        <p:spPr>
          <a:xfrm>
            <a:off x="1166071" y="2424418"/>
            <a:ext cx="9429224" cy="4135773"/>
          </a:xfrm>
        </p:spPr>
        <p:txBody>
          <a:bodyPr>
            <a:normAutofit fontScale="70000" lnSpcReduction="20000"/>
          </a:bodyPr>
          <a:lstStyle/>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Umetna inteligenca ima pomembno vlogo v spremljanju letalskih nesreč, saj to lahko počne v različnih fazah in to zelo natančno.</a:t>
            </a: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1.faza: zaznavanje nesreč v realnem času, saj lahko UI spremlja podatke z letalskih sistemov (hitrost, položaj, višina letala) in prepozna nepravilnosti. Algoritmi tudi analizirajo satelitske posnetke in zaznajo znake nesreč.</a:t>
            </a: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2.faza: hitra analiza po nesreči, kjer UI hitro in učinkovito analizira in obdela podatke črnih skrinjic in prepozna dogodke pred nesrečo. Analizira tudi zvoke in pogovore v kabini, ki so pomembni za </a:t>
            </a:r>
            <a:r>
              <a:rPr lang="sl-SI" sz="1800" kern="100" dirty="0" err="1">
                <a:effectLst/>
                <a:latin typeface="Calibri" panose="020F0502020204030204" pitchFamily="34" charset="0"/>
                <a:ea typeface="Calibri" panose="020F0502020204030204" pitchFamily="34" charset="0"/>
                <a:cs typeface="Times New Roman" panose="02020603050405020304" pitchFamily="18" charset="0"/>
              </a:rPr>
              <a:t>nadalno</a:t>
            </a: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 raziskavo.</a:t>
            </a: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3. faza: napovedovanje in preprečevanje nesreč z analiziranjem zgodovinskih podatkov preteklih letalskih nesreč in opozarja ne potencialna tveganja pri trenutnih letalskih operacijah.</a:t>
            </a: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4.faza: podpora pri določanju reševalnih ekip, kjer UI analizira podatke o letu, vremenskih razmerah in geografske značilnosti mesta nesreče.</a:t>
            </a: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5.faza: izboljšanje varnosti na podlagi ugotovitev, kjer UI avtomatizira pripravo poročil na podlagi analiz nesreč, kar pospeši proces preiskovanja.</a:t>
            </a: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V prihodnosti naj bi se umetna inteligenca integrirala v vse vrste letalstva. Letalski sektor naj bi postal bolj povezan, odziven in okolju prijazen, potnikom pa </a:t>
            </a:r>
            <a:r>
              <a:rPr lang="sl-SI" sz="1800" kern="100" dirty="0" err="1">
                <a:effectLst/>
                <a:latin typeface="Calibri" panose="020F0502020204030204" pitchFamily="34" charset="0"/>
                <a:ea typeface="Calibri" panose="020F0502020204030204" pitchFamily="34" charset="0"/>
                <a:cs typeface="Times New Roman" panose="02020603050405020304" pitchFamily="18" charset="0"/>
              </a:rPr>
              <a:t>nj</a:t>
            </a: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 bi ponujal še bolj prilagojene in učinkovite storitve.</a:t>
            </a:r>
          </a:p>
          <a:p>
            <a:endParaRPr lang="sl-SI" dirty="0"/>
          </a:p>
        </p:txBody>
      </p:sp>
    </p:spTree>
    <p:extLst>
      <p:ext uri="{BB962C8B-B14F-4D97-AF65-F5344CB8AC3E}">
        <p14:creationId xmlns:p14="http://schemas.microsoft.com/office/powerpoint/2010/main" val="190596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značba mesta vsebine 3">
            <a:extLst>
              <a:ext uri="{FF2B5EF4-FFF2-40B4-BE49-F238E27FC236}">
                <a16:creationId xmlns:a16="http://schemas.microsoft.com/office/drawing/2014/main" id="{5E35DD48-92E9-958D-A524-D9A1DBFA33EF}"/>
              </a:ext>
            </a:extLst>
          </p:cNvPr>
          <p:cNvGraphicFramePr>
            <a:graphicFrameLocks noGrp="1"/>
          </p:cNvGraphicFramePr>
          <p:nvPr>
            <p:ph idx="4294967295"/>
            <p:extLst>
              <p:ext uri="{D42A27DB-BD31-4B8C-83A1-F6EECF244321}">
                <p14:modId xmlns:p14="http://schemas.microsoft.com/office/powerpoint/2010/main" val="3445794986"/>
              </p:ext>
            </p:extLst>
          </p:nvPr>
        </p:nvGraphicFramePr>
        <p:xfrm>
          <a:off x="2451770" y="536371"/>
          <a:ext cx="7038362" cy="6113147"/>
        </p:xfrm>
        <a:graphic>
          <a:graphicData uri="http://schemas.openxmlformats.org/drawingml/2006/table">
            <a:tbl>
              <a:tblPr firstRow="1" firstCol="1" bandRow="1"/>
              <a:tblGrid>
                <a:gridCol w="1759202">
                  <a:extLst>
                    <a:ext uri="{9D8B030D-6E8A-4147-A177-3AD203B41FA5}">
                      <a16:colId xmlns:a16="http://schemas.microsoft.com/office/drawing/2014/main" val="961981169"/>
                    </a:ext>
                  </a:extLst>
                </a:gridCol>
                <a:gridCol w="1759202">
                  <a:extLst>
                    <a:ext uri="{9D8B030D-6E8A-4147-A177-3AD203B41FA5}">
                      <a16:colId xmlns:a16="http://schemas.microsoft.com/office/drawing/2014/main" val="2568434405"/>
                    </a:ext>
                  </a:extLst>
                </a:gridCol>
                <a:gridCol w="1759979">
                  <a:extLst>
                    <a:ext uri="{9D8B030D-6E8A-4147-A177-3AD203B41FA5}">
                      <a16:colId xmlns:a16="http://schemas.microsoft.com/office/drawing/2014/main" val="1523156675"/>
                    </a:ext>
                  </a:extLst>
                </a:gridCol>
                <a:gridCol w="1759979">
                  <a:extLst>
                    <a:ext uri="{9D8B030D-6E8A-4147-A177-3AD203B41FA5}">
                      <a16:colId xmlns:a16="http://schemas.microsoft.com/office/drawing/2014/main" val="1347321756"/>
                    </a:ext>
                  </a:extLst>
                </a:gridCol>
              </a:tblGrid>
              <a:tr h="200904">
                <a:tc>
                  <a:txBody>
                    <a:bodyPr/>
                    <a:lstStyle/>
                    <a:p>
                      <a:pPr algn="ctr">
                        <a:lnSpc>
                          <a:spcPct val="107000"/>
                        </a:lnSpc>
                        <a:spcAft>
                          <a:spcPts val="800"/>
                        </a:spcAft>
                      </a:pPr>
                      <a:r>
                        <a:rPr lang="sl-SI" sz="1400" b="1" kern="100">
                          <a:effectLst/>
                          <a:latin typeface="Calibri" panose="020F0502020204030204" pitchFamily="34" charset="0"/>
                          <a:ea typeface="Calibri" panose="020F0502020204030204" pitchFamily="34" charset="0"/>
                          <a:cs typeface="Times New Roman" panose="02020603050405020304" pitchFamily="18" charset="0"/>
                        </a:rPr>
                        <a:t>PREDNOSTI</a:t>
                      </a:r>
                      <a:endParaRPr lang="sl-SI"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sl-SI" sz="1400" b="1" kern="100">
                          <a:effectLst/>
                          <a:latin typeface="Calibri" panose="020F0502020204030204" pitchFamily="34" charset="0"/>
                          <a:ea typeface="Calibri" panose="020F0502020204030204" pitchFamily="34" charset="0"/>
                          <a:cs typeface="Times New Roman" panose="02020603050405020304" pitchFamily="18" charset="0"/>
                        </a:rPr>
                        <a:t>SLABOSTI</a:t>
                      </a:r>
                      <a:endParaRPr lang="sl-SI"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sl-SI" sz="1400" b="1" kern="100">
                          <a:effectLst/>
                          <a:latin typeface="Calibri" panose="020F0502020204030204" pitchFamily="34" charset="0"/>
                          <a:ea typeface="Calibri" panose="020F0502020204030204" pitchFamily="34" charset="0"/>
                          <a:cs typeface="Times New Roman" panose="02020603050405020304" pitchFamily="18" charset="0"/>
                        </a:rPr>
                        <a:t>IZZIVI</a:t>
                      </a:r>
                      <a:endParaRPr lang="sl-SI"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sl-SI" sz="1400" b="1" kern="100">
                          <a:effectLst/>
                          <a:latin typeface="Calibri" panose="020F0502020204030204" pitchFamily="34" charset="0"/>
                          <a:ea typeface="Calibri" panose="020F0502020204030204" pitchFamily="34" charset="0"/>
                          <a:cs typeface="Times New Roman" panose="02020603050405020304" pitchFamily="18" charset="0"/>
                        </a:rPr>
                        <a:t>NEVARNOSTI</a:t>
                      </a:r>
                      <a:endParaRPr lang="sl-SI"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8881834"/>
                  </a:ext>
                </a:extLst>
              </a:tr>
              <a:tr h="1672334">
                <a:tc>
                  <a:txBody>
                    <a:bodyPr/>
                    <a:lstStyle/>
                    <a:p>
                      <a:pPr>
                        <a:lnSpc>
                          <a:spcPct val="107000"/>
                        </a:lnSpc>
                        <a:spcAft>
                          <a:spcPts val="800"/>
                        </a:spcAft>
                      </a:pPr>
                      <a:r>
                        <a:rPr lang="sl-SI" sz="1400" kern="100" dirty="0">
                          <a:effectLst/>
                          <a:latin typeface="Calibri" panose="020F0502020204030204" pitchFamily="34" charset="0"/>
                          <a:ea typeface="Calibri" panose="020F0502020204030204" pitchFamily="34" charset="0"/>
                          <a:cs typeface="Times New Roman" panose="02020603050405020304" pitchFamily="18" charset="0"/>
                        </a:rPr>
                        <a:t>Podpora reševalnim enotam z napovedovanjem lokacije nesreče in usmerjanja reševalnih ekip.</a:t>
                      </a: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sl-SI" sz="1400" kern="100" dirty="0">
                          <a:effectLst/>
                          <a:latin typeface="Calibri" panose="020F0502020204030204" pitchFamily="34" charset="0"/>
                          <a:ea typeface="Calibri" panose="020F0502020204030204" pitchFamily="34" charset="0"/>
                          <a:cs typeface="Times New Roman" panose="02020603050405020304" pitchFamily="18" charset="0"/>
                        </a:rPr>
                        <a:t>Razvoj in implementacija umetne inteligence zahteva veliko stroškov, ki si jih nekatere letalske združbe ne morejo privoščiti.</a:t>
                      </a: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sl-SI" sz="1400" kern="100" dirty="0">
                          <a:effectLst/>
                          <a:latin typeface="Calibri" panose="020F0502020204030204" pitchFamily="34" charset="0"/>
                          <a:ea typeface="Calibri" panose="020F0502020204030204" pitchFamily="34" charset="0"/>
                          <a:cs typeface="Times New Roman" panose="02020603050405020304" pitchFamily="18" charset="0"/>
                        </a:rPr>
                        <a:t>Algoritmi morajo biti zanesljivi, saj napačne analize podatkov vodijo v napačno ukrepanje in posredovanje.</a:t>
                      </a: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sl-SI" sz="1400" kern="100">
                          <a:effectLst/>
                          <a:latin typeface="Calibri" panose="020F0502020204030204" pitchFamily="34" charset="0"/>
                          <a:ea typeface="Calibri" panose="020F0502020204030204" pitchFamily="34" charset="0"/>
                          <a:cs typeface="Times New Roman" panose="02020603050405020304" pitchFamily="18" charset="0"/>
                        </a:rPr>
                        <a:t>Nepravilna analiza podatkov vodi v napačne zaključke, ki lahko škodijo ugotovitvam.</a:t>
                      </a: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2746958"/>
                  </a:ext>
                </a:extLst>
              </a:tr>
              <a:tr h="1251925">
                <a:tc>
                  <a:txBody>
                    <a:bodyPr/>
                    <a:lstStyle/>
                    <a:p>
                      <a:pPr>
                        <a:lnSpc>
                          <a:spcPct val="107000"/>
                        </a:lnSpc>
                        <a:spcAft>
                          <a:spcPts val="800"/>
                        </a:spcAft>
                      </a:pPr>
                      <a:r>
                        <a:rPr lang="sl-SI" sz="1400" kern="100">
                          <a:effectLst/>
                          <a:latin typeface="Calibri" panose="020F0502020204030204" pitchFamily="34" charset="0"/>
                          <a:ea typeface="Calibri" panose="020F0502020204030204" pitchFamily="34" charset="0"/>
                          <a:cs typeface="Times New Roman" panose="02020603050405020304" pitchFamily="18" charset="0"/>
                        </a:rPr>
                        <a:t>Hitra in natančna analiza podatkov iz črnih skrinjic in senzorjev.</a:t>
                      </a: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sl-SI" sz="1400" kern="100" dirty="0">
                          <a:effectLst/>
                          <a:latin typeface="Calibri" panose="020F0502020204030204" pitchFamily="34" charset="0"/>
                          <a:ea typeface="Calibri" panose="020F0502020204030204" pitchFamily="34" charset="0"/>
                          <a:cs typeface="Times New Roman" panose="02020603050405020304" pitchFamily="18" charset="0"/>
                        </a:rPr>
                        <a:t>Umetna inteligenca ne zazna vseh dejavnikov, ki so privedli do letalske nesreče.</a:t>
                      </a: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sl-SI" sz="1400" kern="100">
                          <a:effectLst/>
                          <a:latin typeface="Calibri" panose="020F0502020204030204" pitchFamily="34" charset="0"/>
                          <a:ea typeface="Calibri" panose="020F0502020204030204" pitchFamily="34" charset="0"/>
                          <a:cs typeface="Times New Roman" panose="02020603050405020304" pitchFamily="18" charset="0"/>
                        </a:rPr>
                        <a:t>Odpirajo se tudi vprašanja o odgovornosti,  zaupanju in etičnih načelih.</a:t>
                      </a: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sl-SI" sz="1400" kern="100">
                          <a:effectLst/>
                          <a:latin typeface="Calibri" panose="020F0502020204030204" pitchFamily="34" charset="0"/>
                          <a:ea typeface="Calibri" panose="020F0502020204030204" pitchFamily="34" charset="0"/>
                          <a:cs typeface="Times New Roman" panose="02020603050405020304" pitchFamily="18" charset="0"/>
                        </a:rPr>
                        <a:t>Napačne ugotovitve lahko povzročijo pravne zaplete, predvsem v nesrečah, kjer je umrlo veliko ljudi.</a:t>
                      </a: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8001770"/>
                  </a:ext>
                </a:extLst>
              </a:tr>
              <a:tr h="1251925">
                <a:tc>
                  <a:txBody>
                    <a:bodyPr/>
                    <a:lstStyle/>
                    <a:p>
                      <a:pPr>
                        <a:lnSpc>
                          <a:spcPct val="107000"/>
                        </a:lnSpc>
                        <a:spcAft>
                          <a:spcPts val="800"/>
                        </a:spcAft>
                      </a:pPr>
                      <a:r>
                        <a:rPr lang="sl-SI" sz="1400" kern="100">
                          <a:effectLst/>
                          <a:latin typeface="Calibri" panose="020F0502020204030204" pitchFamily="34" charset="0"/>
                          <a:ea typeface="Calibri" panose="020F0502020204030204" pitchFamily="34" charset="0"/>
                          <a:cs typeface="Times New Roman" panose="02020603050405020304" pitchFamily="18" charset="0"/>
                        </a:rPr>
                        <a:t>Hitro lociranje razbitin v težko dostopnih območjih (gorovja, oceani).</a:t>
                      </a: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sl-SI" sz="1400" kern="100">
                          <a:effectLst/>
                          <a:latin typeface="Calibri" panose="020F0502020204030204" pitchFamily="34" charset="0"/>
                          <a:ea typeface="Calibri" panose="020F0502020204030204" pitchFamily="34" charset="0"/>
                          <a:cs typeface="Times New Roman" panose="02020603050405020304" pitchFamily="18" charset="0"/>
                        </a:rPr>
                        <a:t>Umetna inteligenca je odvisna od podatkov, saj manjkajoči in napačni podatki izkrivijo rezultate.</a:t>
                      </a: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sl-SI" sz="1400" kern="100">
                          <a:effectLst/>
                          <a:latin typeface="Calibri" panose="020F0502020204030204" pitchFamily="34" charset="0"/>
                          <a:ea typeface="Calibri" panose="020F0502020204030204" pitchFamily="34" charset="0"/>
                          <a:cs typeface="Times New Roman" panose="02020603050405020304" pitchFamily="18" charset="0"/>
                        </a:rPr>
                        <a:t>Letalske nesreče imajo pogosto kompleksne vzroke za nesrečo, ki pa jih UI težko analizira.</a:t>
                      </a: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sl-SI" sz="1400" kern="100">
                          <a:effectLst/>
                          <a:latin typeface="Calibri" panose="020F0502020204030204" pitchFamily="34" charset="0"/>
                          <a:ea typeface="Calibri" panose="020F0502020204030204" pitchFamily="34" charset="0"/>
                          <a:cs typeface="Times New Roman" panose="02020603050405020304" pitchFamily="18" charset="0"/>
                        </a:rPr>
                        <a:t>Umetna inteligenca s svojimi sistemi je lahko tarča kibernetskih napadov, kar povzroči motnje v analizi podatkov.</a:t>
                      </a: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970862"/>
                  </a:ext>
                </a:extLst>
              </a:tr>
              <a:tr h="1251925">
                <a:tc>
                  <a:txBody>
                    <a:bodyPr/>
                    <a:lstStyle/>
                    <a:p>
                      <a:pPr>
                        <a:lnSpc>
                          <a:spcPct val="107000"/>
                        </a:lnSpc>
                        <a:spcAft>
                          <a:spcPts val="800"/>
                        </a:spcAft>
                      </a:pPr>
                      <a:r>
                        <a:rPr lang="sl-SI" sz="1400" kern="100">
                          <a:effectLst/>
                          <a:latin typeface="Calibri" panose="020F0502020204030204" pitchFamily="34" charset="0"/>
                          <a:ea typeface="Calibri" panose="020F0502020204030204" pitchFamily="34" charset="0"/>
                          <a:cs typeface="Times New Roman" panose="02020603050405020304" pitchFamily="18" charset="0"/>
                        </a:rPr>
                        <a:t>Proaktivno preprečevanje z analiziranjem podatkov, ki opozorijo na težave pred nesrečo.</a:t>
                      </a: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sl-SI" sz="1400" kern="100">
                          <a:effectLst/>
                          <a:latin typeface="Calibri" panose="020F0502020204030204" pitchFamily="34" charset="0"/>
                          <a:ea typeface="Calibri" panose="020F0502020204030204" pitchFamily="34" charset="0"/>
                          <a:cs typeface="Times New Roman" panose="02020603050405020304" pitchFamily="18" charset="0"/>
                        </a:rPr>
                        <a:t> </a:t>
                      </a: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sl-SI" sz="1400" kern="100">
                          <a:effectLst/>
                          <a:latin typeface="Calibri" panose="020F0502020204030204" pitchFamily="34" charset="0"/>
                          <a:ea typeface="Calibri" panose="020F0502020204030204" pitchFamily="34" charset="0"/>
                          <a:cs typeface="Times New Roman" panose="02020603050405020304" pitchFamily="18" charset="0"/>
                        </a:rPr>
                        <a:t>Za njeno uporabo moramo prilagoditi in posodobiti pravila in standarde.</a:t>
                      </a: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sl-SI" sz="14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44285" marR="44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4494834"/>
                  </a:ext>
                </a:extLst>
              </a:tr>
            </a:tbl>
          </a:graphicData>
        </a:graphic>
      </p:graphicFrame>
    </p:spTree>
    <p:extLst>
      <p:ext uri="{BB962C8B-B14F-4D97-AF65-F5344CB8AC3E}">
        <p14:creationId xmlns:p14="http://schemas.microsoft.com/office/powerpoint/2010/main" val="263292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4FEACE54-BDC8-4EDF-2B4C-BCA738E37310}"/>
              </a:ext>
            </a:extLst>
          </p:cNvPr>
          <p:cNvSpPr>
            <a:spLocks noGrp="1"/>
          </p:cNvSpPr>
          <p:nvPr>
            <p:ph type="title"/>
          </p:nvPr>
        </p:nvSpPr>
        <p:spPr>
          <a:xfrm>
            <a:off x="804672" y="399245"/>
            <a:ext cx="3066937" cy="1754167"/>
          </a:xfrm>
        </p:spPr>
        <p:txBody>
          <a:bodyPr vert="horz" lIns="182880" tIns="182880" rIns="182880" bIns="182880" rtlCol="0" anchor="ctr">
            <a:normAutofit fontScale="90000"/>
          </a:bodyPr>
          <a:lstStyle/>
          <a:p>
            <a:r>
              <a:rPr lang="sl-SI" dirty="0"/>
              <a:t>Inteligentni sistemi </a:t>
            </a:r>
            <a:r>
              <a:rPr lang="en-US" dirty="0" err="1"/>
              <a:t>Spremljanje</a:t>
            </a:r>
            <a:r>
              <a:rPr lang="en-US" dirty="0"/>
              <a:t> </a:t>
            </a:r>
            <a:r>
              <a:rPr lang="en-US" dirty="0" err="1"/>
              <a:t>letala</a:t>
            </a:r>
            <a:r>
              <a:rPr lang="en-US" dirty="0"/>
              <a:t> </a:t>
            </a:r>
          </a:p>
        </p:txBody>
      </p:sp>
      <p:pic>
        <p:nvPicPr>
          <p:cNvPr id="9" name="Označba mesta vsebine 8">
            <a:extLst>
              <a:ext uri="{FF2B5EF4-FFF2-40B4-BE49-F238E27FC236}">
                <a16:creationId xmlns:a16="http://schemas.microsoft.com/office/drawing/2014/main" id="{9A8E0497-5B70-E121-8DE5-EC52A0E2768F}"/>
              </a:ext>
            </a:extLst>
          </p:cNvPr>
          <p:cNvPicPr>
            <a:picLocks noGrp="1" noChangeAspect="1"/>
          </p:cNvPicPr>
          <p:nvPr>
            <p:ph sz="half" idx="1"/>
          </p:nvPr>
        </p:nvPicPr>
        <p:blipFill>
          <a:blip r:embed="rId2"/>
          <a:stretch>
            <a:fillRect/>
          </a:stretch>
        </p:blipFill>
        <p:spPr>
          <a:xfrm>
            <a:off x="1488218" y="2638425"/>
            <a:ext cx="1693989" cy="3262313"/>
          </a:xfrm>
        </p:spPr>
      </p:pic>
      <p:sp>
        <p:nvSpPr>
          <p:cNvPr id="16" name="Rectangle 11">
            <a:extLst>
              <a:ext uri="{FF2B5EF4-FFF2-40B4-BE49-F238E27FC236}">
                <a16:creationId xmlns:a16="http://schemas.microsoft.com/office/drawing/2014/main" id="{9614522A-C691-4F68-84C3-4ABAD2F7B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5A2F9AC-B2D0-4F61-B15D-48754CA25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značba mesta vsebine 6">
            <a:extLst>
              <a:ext uri="{FF2B5EF4-FFF2-40B4-BE49-F238E27FC236}">
                <a16:creationId xmlns:a16="http://schemas.microsoft.com/office/drawing/2014/main" id="{FEA1C982-7B55-C760-8642-013B13496471}"/>
              </a:ext>
            </a:extLst>
          </p:cNvPr>
          <p:cNvPicPr>
            <a:picLocks noGrp="1" noChangeAspect="1"/>
          </p:cNvPicPr>
          <p:nvPr>
            <p:ph sz="half" idx="2"/>
          </p:nvPr>
        </p:nvPicPr>
        <p:blipFill>
          <a:blip r:embed="rId3"/>
          <a:stretch>
            <a:fillRect/>
          </a:stretch>
        </p:blipFill>
        <p:spPr>
          <a:xfrm>
            <a:off x="4823366" y="2101936"/>
            <a:ext cx="6227064" cy="2662069"/>
          </a:xfrm>
          <a:prstGeom prst="rect">
            <a:avLst/>
          </a:prstGeom>
        </p:spPr>
      </p:pic>
      <p:sp>
        <p:nvSpPr>
          <p:cNvPr id="3" name="PoljeZBesedilom 2">
            <a:extLst>
              <a:ext uri="{FF2B5EF4-FFF2-40B4-BE49-F238E27FC236}">
                <a16:creationId xmlns:a16="http://schemas.microsoft.com/office/drawing/2014/main" id="{C5B593D1-FDFA-13A5-070D-670858C02961}"/>
              </a:ext>
            </a:extLst>
          </p:cNvPr>
          <p:cNvSpPr txBox="1"/>
          <p:nvPr/>
        </p:nvSpPr>
        <p:spPr>
          <a:xfrm>
            <a:off x="3182207" y="6065241"/>
            <a:ext cx="6098146" cy="369332"/>
          </a:xfrm>
          <a:prstGeom prst="rect">
            <a:avLst/>
          </a:prstGeom>
          <a:noFill/>
        </p:spPr>
        <p:txBody>
          <a:bodyPr wrap="square">
            <a:spAutoFit/>
          </a:bodyPr>
          <a:lstStyle/>
          <a:p>
            <a:r>
              <a:rPr lang="en-US" sz="1800" dirty="0">
                <a:solidFill>
                  <a:srgbClr val="FFFFFF"/>
                </a:solidFill>
                <a:hlinkClick r:id="rId4"/>
              </a:rPr>
              <a:t>Flightradar24: Live Flight Tracker - Real-Time Flight Tracker Map</a:t>
            </a:r>
            <a:endParaRPr lang="sl-SI" dirty="0"/>
          </a:p>
        </p:txBody>
      </p:sp>
    </p:spTree>
    <p:extLst>
      <p:ext uri="{BB962C8B-B14F-4D97-AF65-F5344CB8AC3E}">
        <p14:creationId xmlns:p14="http://schemas.microsoft.com/office/powerpoint/2010/main" val="755522907"/>
      </p:ext>
    </p:extLst>
  </p:cSld>
  <p:clrMapOvr>
    <a:masterClrMapping/>
  </p:clrMapOvr>
</p:sld>
</file>

<file path=ppt/theme/theme1.xml><?xml version="1.0" encoding="utf-8"?>
<a:theme xmlns:a="http://schemas.openxmlformats.org/drawingml/2006/main" name="Paket">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docProps/app.xml><?xml version="1.0" encoding="utf-8"?>
<Properties xmlns="http://schemas.openxmlformats.org/officeDocument/2006/extended-properties" xmlns:vt="http://schemas.openxmlformats.org/officeDocument/2006/docPropsVTypes">
  <Template>TM10001115[[fn=Paket]]</Template>
  <TotalTime>268</TotalTime>
  <Words>949</Words>
  <Application>Microsoft Office PowerPoint</Application>
  <PresentationFormat>Širokozaslonsko</PresentationFormat>
  <Paragraphs>68</Paragraphs>
  <Slides>12</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12</vt:i4>
      </vt:variant>
    </vt:vector>
  </HeadingPairs>
  <TitlesOfParts>
    <vt:vector size="17" baseType="lpstr">
      <vt:lpstr>Abadi</vt:lpstr>
      <vt:lpstr>Arial</vt:lpstr>
      <vt:lpstr>Calibri</vt:lpstr>
      <vt:lpstr>Gill Sans MT</vt:lpstr>
      <vt:lpstr>Paket</vt:lpstr>
      <vt:lpstr>Integralni sistemi na letališču</vt:lpstr>
      <vt:lpstr>napredek inteligentnih sistemov</vt:lpstr>
      <vt:lpstr>PowerPointova predstavitev</vt:lpstr>
      <vt:lpstr>Letališka industrija in umetna inteligenca</vt:lpstr>
      <vt:lpstr>sistem umetne inteligence za pomoč kontrolorjem zračnega prometa - AIMEE</vt:lpstr>
      <vt:lpstr>Londonsko letališče – heathrow</vt:lpstr>
      <vt:lpstr>Uporaba umetne inteligence pri spremljanju letalskih nesreč </vt:lpstr>
      <vt:lpstr>PowerPointova predstavitev</vt:lpstr>
      <vt:lpstr>Inteligentni sistemi Spremljanje letala </vt:lpstr>
      <vt:lpstr>Flightradar24: Live Flight Tracker - Real-Time Flight Tracker Map</vt:lpstr>
      <vt:lpstr>zaključek</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Integralni sistemi na letališču – kontrolni stolp in uporaba umetne inteligence</dc:title>
  <dc:creator>Andreja Letnar</dc:creator>
  <cp:lastModifiedBy>Saso Murtic</cp:lastModifiedBy>
  <cp:revision>14</cp:revision>
  <dcterms:created xsi:type="dcterms:W3CDTF">2025-02-21T15:34:50Z</dcterms:created>
  <dcterms:modified xsi:type="dcterms:W3CDTF">2025-02-26T07:45:08Z</dcterms:modified>
</cp:coreProperties>
</file>