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8263E4-A426-4478-9EEA-67DE960A8C3C}" v="1" dt="2025-02-06T09:04:28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so Murtic" userId="ed937fd7-f39c-436c-ba83-b183c7c9dab6" providerId="ADAL" clId="{908263E4-A426-4478-9EEA-67DE960A8C3C}"/>
    <pc:docChg chg="custSel addSld modSld">
      <pc:chgData name="Saso Murtic" userId="ed937fd7-f39c-436c-ba83-b183c7c9dab6" providerId="ADAL" clId="{908263E4-A426-4478-9EEA-67DE960A8C3C}" dt="2025-02-06T09:04:39.339" v="12" actId="962"/>
      <pc:docMkLst>
        <pc:docMk/>
      </pc:docMkLst>
      <pc:sldChg chg="modSp mod">
        <pc:chgData name="Saso Murtic" userId="ed937fd7-f39c-436c-ba83-b183c7c9dab6" providerId="ADAL" clId="{908263E4-A426-4478-9EEA-67DE960A8C3C}" dt="2025-02-06T09:01:51.164" v="7" actId="1076"/>
        <pc:sldMkLst>
          <pc:docMk/>
          <pc:sldMk cId="2814906493" sldId="260"/>
        </pc:sldMkLst>
        <pc:spChg chg="mod">
          <ac:chgData name="Saso Murtic" userId="ed937fd7-f39c-436c-ba83-b183c7c9dab6" providerId="ADAL" clId="{908263E4-A426-4478-9EEA-67DE960A8C3C}" dt="2025-02-06T09:01:51.164" v="7" actId="1076"/>
          <ac:spMkLst>
            <pc:docMk/>
            <pc:sldMk cId="2814906493" sldId="260"/>
            <ac:spMk id="2" creationId="{747CEC05-1FC6-8CD8-6459-CD3F6F529057}"/>
          </ac:spMkLst>
        </pc:spChg>
        <pc:spChg chg="mod">
          <ac:chgData name="Saso Murtic" userId="ed937fd7-f39c-436c-ba83-b183c7c9dab6" providerId="ADAL" clId="{908263E4-A426-4478-9EEA-67DE960A8C3C}" dt="2025-02-06T09:01:46.269" v="6" actId="27636"/>
          <ac:spMkLst>
            <pc:docMk/>
            <pc:sldMk cId="2814906493" sldId="260"/>
            <ac:spMk id="3" creationId="{2D1F9C62-BB0F-1ADA-7383-0CAB1AA7B66C}"/>
          </ac:spMkLst>
        </pc:spChg>
      </pc:sldChg>
      <pc:sldChg chg="addSp modSp new mod setBg">
        <pc:chgData name="Saso Murtic" userId="ed937fd7-f39c-436c-ba83-b183c7c9dab6" providerId="ADAL" clId="{908263E4-A426-4478-9EEA-67DE960A8C3C}" dt="2025-02-06T09:04:39.339" v="12" actId="962"/>
        <pc:sldMkLst>
          <pc:docMk/>
          <pc:sldMk cId="2343590979" sldId="265"/>
        </pc:sldMkLst>
        <pc:picChg chg="add mod">
          <ac:chgData name="Saso Murtic" userId="ed937fd7-f39c-436c-ba83-b183c7c9dab6" providerId="ADAL" clId="{908263E4-A426-4478-9EEA-67DE960A8C3C}" dt="2025-02-06T09:04:39.339" v="12" actId="962"/>
          <ac:picMkLst>
            <pc:docMk/>
            <pc:sldMk cId="2343590979" sldId="265"/>
            <ac:picMk id="2" creationId="{E00B52CA-D59D-81DD-3472-F426B54FD8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BF491-B08F-460C-A109-A4A0C134CD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27EFB-3D43-4938-AFDE-CEC4FB69E1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484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27EFB-3D43-4938-AFDE-CEC4FB69E1CC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731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528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891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378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1362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1724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196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6927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879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790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540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511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636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361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506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629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694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408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6C8BD5-6976-482E-9FF9-CD6AD23E743D}" type="datetimeFigureOut">
              <a:rPr lang="sl-SI" smtClean="0"/>
              <a:t>6. 02. 2025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016A88-15C2-4097-862A-19B72FAFFE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599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8328-E14A-A84D-9A71-01705C059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Pametna mesta</a:t>
            </a:r>
            <a:br>
              <a:rPr lang="sl-SI" dirty="0"/>
            </a:br>
            <a:r>
              <a:rPr lang="sl-SI" sz="2400" dirty="0"/>
              <a:t>izr. prof. dr. Sašo Murtič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272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C4052-DA82-9B7C-2725-0441E608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so pametna mesta?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BF79C-BA53-4FFD-951A-6F66D816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Več kot polovica prebivalstva živi v mestih</a:t>
            </a:r>
          </a:p>
          <a:p>
            <a:r>
              <a:rPr lang="sl-SI" dirty="0"/>
              <a:t>Pametna mesta so koncept, ki je zbirka enot v mestu za boljše življenje</a:t>
            </a:r>
          </a:p>
          <a:p>
            <a:r>
              <a:rPr lang="sl-SI" dirty="0"/>
              <a:t>Oblačne storitve, internet stvari</a:t>
            </a:r>
          </a:p>
          <a:p>
            <a:r>
              <a:rPr lang="sl-SI" dirty="0"/>
              <a:t>Večja možnost kibernetskega napada</a:t>
            </a:r>
          </a:p>
        </p:txBody>
      </p:sp>
    </p:spTree>
    <p:extLst>
      <p:ext uri="{BB962C8B-B14F-4D97-AF65-F5344CB8AC3E}">
        <p14:creationId xmlns:p14="http://schemas.microsoft.com/office/powerpoint/2010/main" val="163255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2EAC6F4-CC14-4018-8EB7-80E98A207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0B54FFC-1F45-4851-B17E-27AA9F2AA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1D2D494-2435-4150-B9D3-974CD924E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919E1BB-9B82-4C97-919D-92ED3FFE6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F8ACC16-1243-4719-B21E-C286C102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453E1702-AF03-4993-9127-D048E9314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0A6365B-1292-4142-BA51-04BCB3D4C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63AB36DC-A355-88C8-AAA6-D969F1B57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3714"/>
          <a:stretch/>
        </p:blipFill>
        <p:spPr>
          <a:xfrm>
            <a:off x="796065" y="10"/>
            <a:ext cx="11395934" cy="6857990"/>
          </a:xfrm>
          <a:custGeom>
            <a:avLst/>
            <a:gdLst/>
            <a:ahLst/>
            <a:cxnLst/>
            <a:rect l="l" t="t" r="r" b="b"/>
            <a:pathLst>
              <a:path w="11395934" h="6858000">
                <a:moveTo>
                  <a:pt x="867942" y="0"/>
                </a:moveTo>
                <a:lnTo>
                  <a:pt x="1786638" y="0"/>
                </a:lnTo>
                <a:lnTo>
                  <a:pt x="11395934" y="0"/>
                </a:lnTo>
                <a:lnTo>
                  <a:pt x="11395934" y="6858000"/>
                </a:lnTo>
                <a:lnTo>
                  <a:pt x="1925619" y="6858000"/>
                </a:lnTo>
                <a:lnTo>
                  <a:pt x="1924311" y="6820097"/>
                </a:lnTo>
                <a:lnTo>
                  <a:pt x="1925076" y="6858000"/>
                </a:lnTo>
                <a:lnTo>
                  <a:pt x="1892647" y="6858000"/>
                </a:lnTo>
                <a:lnTo>
                  <a:pt x="0" y="5314276"/>
                </a:lnTo>
                <a:cubicBezTo>
                  <a:pt x="282142" y="3542851"/>
                  <a:pt x="585800" y="1771425"/>
                  <a:pt x="867942" y="0"/>
                </a:cubicBezTo>
                <a:close/>
              </a:path>
            </a:pathLst>
          </a:cu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A5B2A96-9ACF-2AC2-5A9B-1BFC3012A1F8}"/>
              </a:ext>
            </a:extLst>
          </p:cNvPr>
          <p:cNvSpPr txBox="1"/>
          <p:nvPr/>
        </p:nvSpPr>
        <p:spPr>
          <a:xfrm>
            <a:off x="7119257" y="39188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chatGPT3,5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232B53D-5612-A657-D2BA-DB267675607D}"/>
              </a:ext>
            </a:extLst>
          </p:cNvPr>
          <p:cNvSpPr txBox="1"/>
          <p:nvPr/>
        </p:nvSpPr>
        <p:spPr>
          <a:xfrm>
            <a:off x="5279571" y="3962400"/>
            <a:ext cx="240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Sožitje naravne in umetne inteligence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5B17435-24DD-1E1E-498A-DA3CAE1CEF40}"/>
              </a:ext>
            </a:extLst>
          </p:cNvPr>
          <p:cNvSpPr txBox="1"/>
          <p:nvPr/>
        </p:nvSpPr>
        <p:spPr>
          <a:xfrm>
            <a:off x="1730829" y="0"/>
            <a:ext cx="1031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Inteligentni sistemi v okolju bivanja človeka – pametna mesta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02E5FF22-B752-2D33-66B6-69DAD9FB7EEB}"/>
              </a:ext>
            </a:extLst>
          </p:cNvPr>
          <p:cNvSpPr/>
          <p:nvPr/>
        </p:nvSpPr>
        <p:spPr>
          <a:xfrm>
            <a:off x="1268412" y="3200400"/>
            <a:ext cx="1529217" cy="93617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znanje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54FA7852-B29A-4B1F-A423-60A7E585B58F}"/>
              </a:ext>
            </a:extLst>
          </p:cNvPr>
          <p:cNvSpPr/>
          <p:nvPr/>
        </p:nvSpPr>
        <p:spPr>
          <a:xfrm>
            <a:off x="9710057" y="3657600"/>
            <a:ext cx="1685878" cy="79465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znanost</a:t>
            </a: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3CCEB9EE-22E8-54FD-9058-AFD79EC75FE4}"/>
              </a:ext>
            </a:extLst>
          </p:cNvPr>
          <p:cNvSpPr/>
          <p:nvPr/>
        </p:nvSpPr>
        <p:spPr>
          <a:xfrm>
            <a:off x="2362200" y="369332"/>
            <a:ext cx="1796143" cy="7410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inteligenca</a:t>
            </a:r>
          </a:p>
        </p:txBody>
      </p: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FC32211E-D26B-6E8C-C8E3-5CB6147BFD11}"/>
              </a:ext>
            </a:extLst>
          </p:cNvPr>
          <p:cNvCxnSpPr/>
          <p:nvPr/>
        </p:nvCxnSpPr>
        <p:spPr>
          <a:xfrm flipV="1">
            <a:off x="2362200" y="990600"/>
            <a:ext cx="1164771" cy="2438400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DAE59D35-18AB-E2C7-4D5E-B101ED875A27}"/>
              </a:ext>
            </a:extLst>
          </p:cNvPr>
          <p:cNvCxnSpPr/>
          <p:nvPr/>
        </p:nvCxnSpPr>
        <p:spPr>
          <a:xfrm>
            <a:off x="3484563" y="979714"/>
            <a:ext cx="2611437" cy="620486"/>
          </a:xfrm>
          <a:prstGeom prst="straightConnector1">
            <a:avLst/>
          </a:prstGeom>
          <a:ln w="222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2C03D472-1DC1-E516-839F-FA5ACEBD94A3}"/>
              </a:ext>
            </a:extLst>
          </p:cNvPr>
          <p:cNvCxnSpPr/>
          <p:nvPr/>
        </p:nvCxnSpPr>
        <p:spPr>
          <a:xfrm flipH="1" flipV="1">
            <a:off x="10297886" y="2667000"/>
            <a:ext cx="729343" cy="1295400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>
            <a:extLst>
              <a:ext uri="{FF2B5EF4-FFF2-40B4-BE49-F238E27FC236}">
                <a16:creationId xmlns:a16="http://schemas.microsoft.com/office/drawing/2014/main" id="{7CDFD9B9-3EAE-458D-22C2-104228EEA483}"/>
              </a:ext>
            </a:extLst>
          </p:cNvPr>
          <p:cNvCxnSpPr/>
          <p:nvPr/>
        </p:nvCxnSpPr>
        <p:spPr>
          <a:xfrm flipH="1">
            <a:off x="10341429" y="4212771"/>
            <a:ext cx="582159" cy="111646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uščica: ukrivljeno levo 23">
            <a:extLst>
              <a:ext uri="{FF2B5EF4-FFF2-40B4-BE49-F238E27FC236}">
                <a16:creationId xmlns:a16="http://schemas.microsoft.com/office/drawing/2014/main" id="{FE6E9B35-41DF-F3EE-CAF4-8A4AF2A88649}"/>
              </a:ext>
            </a:extLst>
          </p:cNvPr>
          <p:cNvSpPr/>
          <p:nvPr/>
        </p:nvSpPr>
        <p:spPr>
          <a:xfrm>
            <a:off x="10551433" y="1817914"/>
            <a:ext cx="1205139" cy="3788229"/>
          </a:xfrm>
          <a:prstGeom prst="curvedLef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9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070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071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2" name="Group 2071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073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074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064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065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066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067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E81C0-B03E-24A9-3AD5-BF12404C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sl-SI" dirty="0"/>
              <a:t>Ekosistem in varnost pametnih mest</a:t>
            </a:r>
          </a:p>
        </p:txBody>
      </p:sp>
      <p:pic>
        <p:nvPicPr>
          <p:cNvPr id="2050" name="Picture 2" descr="The smart city and the urban housing crisis - The Academic">
            <a:extLst>
              <a:ext uri="{FF2B5EF4-FFF2-40B4-BE49-F238E27FC236}">
                <a16:creationId xmlns:a16="http://schemas.microsoft.com/office/drawing/2014/main" id="{E87D09D3-6055-3706-0ABA-8CBFCB47A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r="42043"/>
          <a:stretch/>
        </p:blipFill>
        <p:spPr bwMode="auto"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A39F0-F275-B8FF-D6CB-28288B88E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1700">
                <a:latin typeface="Corbel (Body)"/>
              </a:rPr>
              <a:t>Ključni in neključni akterji</a:t>
            </a:r>
          </a:p>
          <a:p>
            <a:pPr>
              <a:lnSpc>
                <a:spcPct val="90000"/>
              </a:lnSpc>
            </a:pPr>
            <a:r>
              <a:rPr lang="sl-SI" sz="1700">
                <a:latin typeface="Corbel (Body)"/>
              </a:rPr>
              <a:t>Zasebno in javno </a:t>
            </a:r>
          </a:p>
          <a:p>
            <a:pPr lvl="1">
              <a:lnSpc>
                <a:spcPct val="90000"/>
              </a:lnSpc>
            </a:pPr>
            <a:r>
              <a:rPr lang="sl-SI" sz="1700">
                <a:effectLst/>
                <a:latin typeface="Corbel (Body)"/>
                <a:ea typeface="Times New Roman" panose="02020603050405020304" pitchFamily="18" charset="0"/>
                <a:cs typeface="Times New Roman" panose="02020603050405020304" pitchFamily="18" charset="0"/>
              </a:rPr>
              <a:t>Na primer oskrbovalna veriga, ki vključuje dobavitelje, kupce, skladišča in drugo, je kompleksna informacijska in komunikacijska tehnologija, njena prekinitev pa bi pomenila ogromno posledic za celoten ekosistem</a:t>
            </a:r>
          </a:p>
          <a:p>
            <a:pPr>
              <a:lnSpc>
                <a:spcPct val="90000"/>
              </a:lnSpc>
            </a:pPr>
            <a:r>
              <a:rPr lang="sl-SI" sz="1700">
                <a:latin typeface="Corbel (Body)"/>
                <a:cs typeface="Times New Roman" panose="02020603050405020304" pitchFamily="18" charset="0"/>
              </a:rPr>
              <a:t>Dostop velikokrat omogočen tretjim osebam (npr. v podjetjih)</a:t>
            </a:r>
            <a:endParaRPr lang="sl-SI" sz="1700">
              <a:latin typeface="Corbel (Body)"/>
            </a:endParaRPr>
          </a:p>
          <a:p>
            <a:pPr>
              <a:lnSpc>
                <a:spcPct val="90000"/>
              </a:lnSpc>
            </a:pPr>
            <a:r>
              <a:rPr lang="sl-SI" sz="1700"/>
              <a:t>Pametna mesta temeljijo na ključnih omogočitvenih tehnologijah, kot so pametno računalništvo, internet stvari ter brezžična identifikacija, zaznavanje, lokalizacija in povezljivost</a:t>
            </a:r>
          </a:p>
        </p:txBody>
      </p:sp>
    </p:spTree>
    <p:extLst>
      <p:ext uri="{BB962C8B-B14F-4D97-AF65-F5344CB8AC3E}">
        <p14:creationId xmlns:p14="http://schemas.microsoft.com/office/powerpoint/2010/main" val="234942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 the heck is a Smart City? - Aliga, s.r.o.">
            <a:extLst>
              <a:ext uri="{FF2B5EF4-FFF2-40B4-BE49-F238E27FC236}">
                <a16:creationId xmlns:a16="http://schemas.microsoft.com/office/drawing/2014/main" id="{A8BFCC74-708C-42AE-AC6F-FB858D4D8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3" r="29159" b="-1"/>
          <a:stretch/>
        </p:blipFill>
        <p:spPr bwMode="auto"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034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35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36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37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39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69BDF-2E0B-7E50-F0EC-60AB7194A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/>
          </a:bodyPr>
          <a:lstStyle/>
          <a:p>
            <a:r>
              <a:rPr lang="sl-SI" sz="2000"/>
              <a:t>Varnost in zanesljivost podatkov sta opredeljena kot ključni šibki člen v pametnih mestih. </a:t>
            </a:r>
          </a:p>
          <a:p>
            <a:r>
              <a:rPr lang="sl-SI" sz="2000"/>
              <a:t>Internet stvari</a:t>
            </a:r>
          </a:p>
          <a:p>
            <a:r>
              <a:rPr lang="sl-SI" sz="2000"/>
              <a:t>Kibernetski incident v Ukrajini leta 2015 pokazal rušilni potencial napadov na infrastrukturo pametnih mest, zaradi katerega je 225.000 ljudi ostalo brez elektrike.</a:t>
            </a:r>
          </a:p>
        </p:txBody>
      </p:sp>
    </p:spTree>
    <p:extLst>
      <p:ext uri="{BB962C8B-B14F-4D97-AF65-F5344CB8AC3E}">
        <p14:creationId xmlns:p14="http://schemas.microsoft.com/office/powerpoint/2010/main" val="246271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EC05-1FC6-8CD8-6459-CD3F6F529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254" y="0"/>
            <a:ext cx="10018713" cy="1752599"/>
          </a:xfrm>
        </p:spPr>
        <p:txBody>
          <a:bodyPr/>
          <a:lstStyle/>
          <a:p>
            <a:r>
              <a:rPr lang="sl-SI" dirty="0"/>
              <a:t>Metodologija IN3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F9C62-BB0F-1ADA-7383-0CAB1AA7B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98171"/>
            <a:ext cx="10018713" cy="4550229"/>
          </a:xfrm>
        </p:spPr>
        <p:txBody>
          <a:bodyPr>
            <a:normAutofit fontScale="92500" lnSpcReduction="20000"/>
          </a:bodyPr>
          <a:lstStyle/>
          <a:p>
            <a:r>
              <a:rPr lang="sl-SI" sz="2800" dirty="0"/>
              <a:t>Instrumented, </a:t>
            </a:r>
            <a:r>
              <a:rPr lang="sl-SI" sz="2800" dirty="0" err="1"/>
              <a:t>Interconnected</a:t>
            </a:r>
            <a:r>
              <a:rPr lang="sl-SI" sz="2800" dirty="0"/>
              <a:t> and Intelligent</a:t>
            </a:r>
          </a:p>
          <a:p>
            <a:r>
              <a:rPr lang="sl-SI" sz="2800" dirty="0"/>
              <a:t>Celovit pristop k implmentaciji rešitev, ki izkoriščajo moč podatkov</a:t>
            </a:r>
          </a:p>
          <a:p>
            <a:r>
              <a:rPr lang="sl-SI" sz="2800" dirty="0"/>
              <a:t>Osnovna tehnologija vključuje kategorizacijo informacij glede na vire, vrste, zbirke, analitiko in uporabo. Kategorizacija dejavnosti v pametnem mestu vključuje vozlišča, povezana z ljudmi, delovnimi mesti, prevozom, domovi ter družbenimi/trgovskimi interakcijami</a:t>
            </a:r>
          </a:p>
          <a:p>
            <a:r>
              <a:rPr lang="sl-SI" sz="2800" dirty="0"/>
              <a:t>Prednosti pametnih mest, kot so lokacijske storitve, se lahko uskladijo s pravnimi ureditvami, vendar lahko povzročijo nepričakovana tveganja. Uravnoteženje prednosti tehnologij pametnih mest z varovali zasebnosti postane ključno za zagotavljanje varnega in etično upravljanega mestnega okolja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1490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6D414-6EED-3E8C-8B2C-48D7B10F3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05543"/>
            <a:ext cx="10018713" cy="4985657"/>
          </a:xfrm>
        </p:spPr>
        <p:txBody>
          <a:bodyPr/>
          <a:lstStyle/>
          <a:p>
            <a:r>
              <a:rPr lang="sl-SI" dirty="0"/>
              <a:t>Instrumentalno: senzorji za nadzor gibanja, zbiranje podatkov</a:t>
            </a:r>
          </a:p>
          <a:p>
            <a:r>
              <a:rPr lang="sl-SI" dirty="0"/>
              <a:t>Povezano: komunikacija med napravami ko so podatki zbrani (npr promet- vreme)</a:t>
            </a:r>
          </a:p>
          <a:p>
            <a:r>
              <a:rPr lang="sl-SI" dirty="0"/>
              <a:t>Inteligentno: AI, ML -&gt; za napovedovanje, vpogled, avtomatizacijo na podlagi zbranih podatkov</a:t>
            </a:r>
          </a:p>
        </p:txBody>
      </p:sp>
    </p:spTree>
    <p:extLst>
      <p:ext uri="{BB962C8B-B14F-4D97-AF65-F5344CB8AC3E}">
        <p14:creationId xmlns:p14="http://schemas.microsoft.com/office/powerpoint/2010/main" val="343029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3A55-6FBD-BF7F-D0E8-BC8C4039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Zasebnost v pametnih mestih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F998-F99D-4C9E-E137-00C11C75F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Uporabniki potencialne tarče (poudarek na mladostnikih in starejših)</a:t>
            </a:r>
          </a:p>
          <a:p>
            <a:r>
              <a:rPr lang="sl-SI" dirty="0"/>
              <a:t>Izzivi zasebnosti v pametnih mestih so ponazorjeni s primerom povezovanja registrske tablice vozila z identiteto lastnika. To ogroža tradicionalno pojmovanje zasebnosti, vključno s pravico do življenja v razumni osami</a:t>
            </a:r>
          </a:p>
          <a:p>
            <a:r>
              <a:rPr lang="sl-SI" dirty="0"/>
              <a:t>V prihodnosti lahko vozila hranijo podatka o lastniku oziroma drugih vozilih</a:t>
            </a:r>
          </a:p>
          <a:p>
            <a:r>
              <a:rPr lang="sl-SI" dirty="0"/>
              <a:t>Kje, kdo, kdaj</a:t>
            </a:r>
          </a:p>
        </p:txBody>
      </p:sp>
    </p:spTree>
    <p:extLst>
      <p:ext uri="{BB962C8B-B14F-4D97-AF65-F5344CB8AC3E}">
        <p14:creationId xmlns:p14="http://schemas.microsoft.com/office/powerpoint/2010/main" val="250412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, ki vsebuje besede besedilo, posnetek zaslona, tema&#10;&#10;Opis je samodejno ustvarjen">
            <a:extLst>
              <a:ext uri="{FF2B5EF4-FFF2-40B4-BE49-F238E27FC236}">
                <a16:creationId xmlns:a16="http://schemas.microsoft.com/office/drawing/2014/main" id="{E00B52CA-D59D-81DD-3472-F426B54FD8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90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89</TotalTime>
  <Words>381</Words>
  <Application>Microsoft Office PowerPoint</Application>
  <PresentationFormat>Širokozaslonsko</PresentationFormat>
  <Paragraphs>35</Paragraphs>
  <Slides>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Aptos</vt:lpstr>
      <vt:lpstr>Arial</vt:lpstr>
      <vt:lpstr>Corbel</vt:lpstr>
      <vt:lpstr>Corbel (Body)</vt:lpstr>
      <vt:lpstr>Parallax</vt:lpstr>
      <vt:lpstr>Pametna mesta izr. prof. dr. Sašo Murtič</vt:lpstr>
      <vt:lpstr>Kaj so pametna mesta?</vt:lpstr>
      <vt:lpstr>PowerPointova predstavitev</vt:lpstr>
      <vt:lpstr>Ekosistem in varnost pametnih mest</vt:lpstr>
      <vt:lpstr>PowerPointova predstavitev</vt:lpstr>
      <vt:lpstr>Metodologija IN3</vt:lpstr>
      <vt:lpstr>PowerPointova predstavitev</vt:lpstr>
      <vt:lpstr>Zasebnost v pametnih mestih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Pametna mesta</dc:title>
  <dc:creator>Tadej Locniskar</dc:creator>
  <cp:lastModifiedBy>Saso Murtic</cp:lastModifiedBy>
  <cp:revision>5</cp:revision>
  <dcterms:created xsi:type="dcterms:W3CDTF">2024-04-04T10:54:49Z</dcterms:created>
  <dcterms:modified xsi:type="dcterms:W3CDTF">2025-02-06T09:04:46Z</dcterms:modified>
</cp:coreProperties>
</file>