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86" r:id="rId9"/>
    <p:sldId id="271" r:id="rId10"/>
    <p:sldId id="272" r:id="rId11"/>
    <p:sldId id="273" r:id="rId12"/>
    <p:sldId id="287" r:id="rId13"/>
    <p:sldId id="274" r:id="rId14"/>
    <p:sldId id="275" r:id="rId15"/>
    <p:sldId id="276" r:id="rId16"/>
    <p:sldId id="277" r:id="rId17"/>
    <p:sldId id="288" r:id="rId18"/>
    <p:sldId id="278" r:id="rId19"/>
    <p:sldId id="279" r:id="rId20"/>
    <p:sldId id="281" r:id="rId21"/>
    <p:sldId id="282" r:id="rId22"/>
    <p:sldId id="280" r:id="rId23"/>
    <p:sldId id="283" r:id="rId24"/>
    <p:sldId id="289" r:id="rId25"/>
    <p:sldId id="284" r:id="rId26"/>
    <p:sldId id="290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o Murtic" userId="ed937fd7-f39c-436c-ba83-b183c7c9dab6" providerId="ADAL" clId="{BC40DFB2-243C-429C-ADFE-1F662A82C5A6}"/>
    <pc:docChg chg="modSld">
      <pc:chgData name="Saso Murtic" userId="ed937fd7-f39c-436c-ba83-b183c7c9dab6" providerId="ADAL" clId="{BC40DFB2-243C-429C-ADFE-1F662A82C5A6}" dt="2025-02-06T08:59:32.499" v="13" actId="20577"/>
      <pc:docMkLst>
        <pc:docMk/>
      </pc:docMkLst>
      <pc:sldChg chg="modSp mod">
        <pc:chgData name="Saso Murtic" userId="ed937fd7-f39c-436c-ba83-b183c7c9dab6" providerId="ADAL" clId="{BC40DFB2-243C-429C-ADFE-1F662A82C5A6}" dt="2025-02-06T08:59:18.045" v="6" actId="20577"/>
        <pc:sldMkLst>
          <pc:docMk/>
          <pc:sldMk cId="4288455329" sldId="256"/>
        </pc:sldMkLst>
      </pc:sldChg>
      <pc:sldChg chg="modSp mod">
        <pc:chgData name="Saso Murtic" userId="ed937fd7-f39c-436c-ba83-b183c7c9dab6" providerId="ADAL" clId="{BC40DFB2-243C-429C-ADFE-1F662A82C5A6}" dt="2025-02-06T08:59:32.499" v="13" actId="20577"/>
        <pc:sldMkLst>
          <pc:docMk/>
          <pc:sldMk cId="768808047" sldId="285"/>
        </pc:sldMkLst>
      </pc:sldChg>
    </pc:docChg>
  </pc:docChgLst>
  <pc:docChgLst>
    <pc:chgData name="Saso Murtic" userId="ed937fd7-f39c-436c-ba83-b183c7c9dab6" providerId="ADAL" clId="{AE1A4E85-338B-4520-9933-E1CB48BC15B6}"/>
    <pc:docChg chg="modSld">
      <pc:chgData name="Saso Murtic" userId="ed937fd7-f39c-436c-ba83-b183c7c9dab6" providerId="ADAL" clId="{AE1A4E85-338B-4520-9933-E1CB48BC15B6}" dt="2025-09-10T09:22:50.726" v="19" actId="20577"/>
      <pc:docMkLst>
        <pc:docMk/>
      </pc:docMkLst>
      <pc:sldChg chg="modSp mod">
        <pc:chgData name="Saso Murtic" userId="ed937fd7-f39c-436c-ba83-b183c7c9dab6" providerId="ADAL" clId="{AE1A4E85-338B-4520-9933-E1CB48BC15B6}" dt="2025-09-10T09:22:50.726" v="19" actId="20577"/>
        <pc:sldMkLst>
          <pc:docMk/>
          <pc:sldMk cId="4288455329" sldId="256"/>
        </pc:sldMkLst>
        <pc:spChg chg="mod">
          <ac:chgData name="Saso Murtic" userId="ed937fd7-f39c-436c-ba83-b183c7c9dab6" providerId="ADAL" clId="{AE1A4E85-338B-4520-9933-E1CB48BC15B6}" dt="2025-09-10T09:22:50.726" v="19" actId="20577"/>
          <ac:spMkLst>
            <pc:docMk/>
            <pc:sldMk cId="4288455329" sldId="256"/>
            <ac:spMk id="11" creationId="{EE0933EC-03A4-4645-A86C-CA5C6C9370D1}"/>
          </ac:spMkLst>
        </pc:spChg>
      </pc:sldChg>
    </pc:docChg>
  </pc:docChgLst>
  <pc:docChgLst>
    <pc:chgData name="Saso Murtic" userId="ed937fd7-f39c-436c-ba83-b183c7c9dab6" providerId="ADAL" clId="{1A769684-4D92-4AC6-A2A4-ACF560F022FA}"/>
    <pc:docChg chg="undo custSel addSld modSld">
      <pc:chgData name="Saso Murtic" userId="ed937fd7-f39c-436c-ba83-b183c7c9dab6" providerId="ADAL" clId="{1A769684-4D92-4AC6-A2A4-ACF560F022FA}" dt="2024-07-09T13:26:45.187" v="124" actId="20577"/>
      <pc:docMkLst>
        <pc:docMk/>
      </pc:docMkLst>
      <pc:sldChg chg="addSp modSp new mod setBg">
        <pc:chgData name="Saso Murtic" userId="ed937fd7-f39c-436c-ba83-b183c7c9dab6" providerId="ADAL" clId="{1A769684-4D92-4AC6-A2A4-ACF560F022FA}" dt="2024-07-09T13:23:58.072" v="45" actId="20577"/>
        <pc:sldMkLst>
          <pc:docMk/>
          <pc:sldMk cId="1206358578" sldId="289"/>
        </pc:sldMkLst>
      </pc:sldChg>
      <pc:sldChg chg="addSp modSp new mod setBg">
        <pc:chgData name="Saso Murtic" userId="ed937fd7-f39c-436c-ba83-b183c7c9dab6" providerId="ADAL" clId="{1A769684-4D92-4AC6-A2A4-ACF560F022FA}" dt="2024-07-09T13:26:45.187" v="124" actId="20577"/>
        <pc:sldMkLst>
          <pc:docMk/>
          <pc:sldMk cId="2728038932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1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2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97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93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15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03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55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7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48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34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60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10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63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58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77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97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87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F52E56-2788-4394-A002-2F86C0A866B3}" type="datetimeFigureOut">
              <a:rPr lang="it-IT" smtClean="0"/>
              <a:t>10/09/2025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B2A947-9617-4CA8-A376-2DAF774D98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2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8495ADA2-37AF-417B-8955-66EA812D6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53" y="0"/>
            <a:ext cx="9366146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373C5B-F42E-41EB-994F-51353F5E645D}"/>
              </a:ext>
            </a:extLst>
          </p:cNvPr>
          <p:cNvSpPr txBox="1"/>
          <p:nvPr/>
        </p:nvSpPr>
        <p:spPr>
          <a:xfrm>
            <a:off x="-363473" y="2996209"/>
            <a:ext cx="6057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</a:tabLst>
            </a:pPr>
            <a:r>
              <a:rPr lang="sl-SI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INTELIGENTNI SISTEMI </a:t>
            </a: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sl-SI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POMORSKEM TRANSPORTU</a:t>
            </a:r>
            <a:endParaRPr lang="it-IT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18F76D-DDE0-42B5-8AC6-444A6C02E499}"/>
              </a:ext>
            </a:extLst>
          </p:cNvPr>
          <p:cNvSpPr txBox="1"/>
          <p:nvPr/>
        </p:nvSpPr>
        <p:spPr>
          <a:xfrm>
            <a:off x="933643" y="1150706"/>
            <a:ext cx="7441095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sl-SI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AREMA, VISOKA ŠOLA ZA REGIONALNI MANAGEMENT</a:t>
            </a:r>
            <a:br>
              <a:rPr 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transportne logistike</a:t>
            </a:r>
            <a:br>
              <a:rPr lang="sl-SI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Visokošolski strokovni program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06A0C7C-041F-4FBA-9CB4-2EDC7C97B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4" t="-2395" r="28932" b="39101"/>
          <a:stretch/>
        </p:blipFill>
        <p:spPr>
          <a:xfrm>
            <a:off x="4020564" y="118200"/>
            <a:ext cx="1274061" cy="103250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0933EC-03A4-4645-A86C-CA5C6C9370D1}"/>
              </a:ext>
            </a:extLst>
          </p:cNvPr>
          <p:cNvSpPr txBox="1"/>
          <p:nvPr/>
        </p:nvSpPr>
        <p:spPr>
          <a:xfrm>
            <a:off x="1320800" y="5593138"/>
            <a:ext cx="6167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sl-SI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Izr. prof. dr. Sašo Murtič, univ. dipl. prav.</a:t>
            </a:r>
          </a:p>
        </p:txBody>
      </p:sp>
    </p:spTree>
    <p:extLst>
      <p:ext uri="{BB962C8B-B14F-4D97-AF65-F5344CB8AC3E}">
        <p14:creationId xmlns:p14="http://schemas.microsoft.com/office/powerpoint/2010/main" val="428845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F0C03B4-EA28-4003-A382-CB0D036E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SAFESEANET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4C79E1-E929-424B-9D9D-315BFADD08D3}"/>
              </a:ext>
            </a:extLst>
          </p:cNvPr>
          <p:cNvSpPr txBox="1"/>
          <p:nvPr/>
        </p:nvSpPr>
        <p:spPr>
          <a:xfrm>
            <a:off x="556049" y="1683217"/>
            <a:ext cx="724174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evropska internetna baza za izmenjavo navtičnih podatkov med članicami EU oziroma pristojnimi luškimi kapitanijami.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A6CD196-4030-48B2-8C11-84578BC6FE4D}"/>
              </a:ext>
            </a:extLst>
          </p:cNvPr>
          <p:cNvSpPr txBox="1"/>
          <p:nvPr/>
        </p:nvSpPr>
        <p:spPr>
          <a:xfrm>
            <a:off x="556053" y="1173814"/>
            <a:ext cx="33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SAFESEANET?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AF124F0-1D51-472B-AC1D-BE266022909E}"/>
              </a:ext>
            </a:extLst>
          </p:cNvPr>
          <p:cNvSpPr txBox="1"/>
          <p:nvPr/>
        </p:nvSpPr>
        <p:spPr>
          <a:xfrm>
            <a:off x="556049" y="2847418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KAKŠEN JE NAMEN SISTEMA?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B85C2EB-E1B9-4EE7-B40E-6C413745A169}"/>
              </a:ext>
            </a:extLst>
          </p:cNvPr>
          <p:cNvSpPr txBox="1"/>
          <p:nvPr/>
        </p:nvSpPr>
        <p:spPr>
          <a:xfrm>
            <a:off x="556048" y="3354542"/>
            <a:ext cx="724174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Izmenjava, pridobivanje ter razširjanje pomorskih podatkov.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5EDE25B-B5A9-4F3C-84C4-E03B6FCF85FB}"/>
              </a:ext>
            </a:extLst>
          </p:cNvPr>
          <p:cNvSpPr txBox="1"/>
          <p:nvPr/>
        </p:nvSpPr>
        <p:spPr>
          <a:xfrm>
            <a:off x="556049" y="3958525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NAM SISTEM OMOGOČA?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8B07EAB-C99A-461A-9201-4D974B4D34C1}"/>
              </a:ext>
            </a:extLst>
          </p:cNvPr>
          <p:cNvSpPr txBox="1"/>
          <p:nvPr/>
        </p:nvSpPr>
        <p:spPr>
          <a:xfrm>
            <a:off x="556048" y="4463955"/>
            <a:ext cx="7241747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Komunikacijo med pristojnimi oblastmi, kar pripomore k preprečevanju pomorskih nesreč.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Vpogled točne lokacije ladje ter samih podatkov o ladji.</a:t>
            </a:r>
          </a:p>
        </p:txBody>
      </p:sp>
    </p:spTree>
    <p:extLst>
      <p:ext uri="{BB962C8B-B14F-4D97-AF65-F5344CB8AC3E}">
        <p14:creationId xmlns:p14="http://schemas.microsoft.com/office/powerpoint/2010/main" val="34118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afeSeaNet system - information exchange">
            <a:extLst>
              <a:ext uri="{FF2B5EF4-FFF2-40B4-BE49-F238E27FC236}">
                <a16:creationId xmlns:a16="http://schemas.microsoft.com/office/drawing/2014/main" id="{F0F944DE-0157-4F9F-96BD-250AF3163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41" y="282212"/>
            <a:ext cx="5106718" cy="2318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E0BA6B9-0CFE-4414-9943-B2507A865EFA}"/>
              </a:ext>
            </a:extLst>
          </p:cNvPr>
          <p:cNvSpPr txBox="1"/>
          <p:nvPr/>
        </p:nvSpPr>
        <p:spPr>
          <a:xfrm>
            <a:off x="2676418" y="2600716"/>
            <a:ext cx="379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Izmenjava podatkov v </a:t>
            </a:r>
            <a:r>
              <a:rPr lang="sl-SI" dirty="0" err="1"/>
              <a:t>SafeSeaNet</a:t>
            </a:r>
            <a:r>
              <a:rPr lang="sl-SI" dirty="0"/>
              <a:t>.</a:t>
            </a:r>
          </a:p>
        </p:txBody>
      </p:sp>
      <p:pic>
        <p:nvPicPr>
          <p:cNvPr id="8" name="Slika 7" descr="SafeSeaNet graphical interface">
            <a:extLst>
              <a:ext uri="{FF2B5EF4-FFF2-40B4-BE49-F238E27FC236}">
                <a16:creationId xmlns:a16="http://schemas.microsoft.com/office/drawing/2014/main" id="{2AA484B9-7EB3-4EC1-BF97-D7E27D3B8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07" y="3110718"/>
            <a:ext cx="4379986" cy="304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8267F87-5350-44DE-9914-01A4B2457D9A}"/>
              </a:ext>
            </a:extLst>
          </p:cNvPr>
          <p:cNvSpPr txBox="1"/>
          <p:nvPr/>
        </p:nvSpPr>
        <p:spPr>
          <a:xfrm>
            <a:off x="2446638" y="6289589"/>
            <a:ext cx="433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Prikaz pozicije ladje in njenih podatkov.</a:t>
            </a:r>
          </a:p>
        </p:txBody>
      </p:sp>
    </p:spTree>
    <p:extLst>
      <p:ext uri="{BB962C8B-B14F-4D97-AF65-F5344CB8AC3E}">
        <p14:creationId xmlns:p14="http://schemas.microsoft.com/office/powerpoint/2010/main" val="354641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8346A6-9716-341A-0B5B-D62772F45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BAD963D7-073C-424E-9F4D-17BC809B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CLEANSEANET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479FD20-6168-49E7-B077-ABBD97EBC6EE}"/>
              </a:ext>
            </a:extLst>
          </p:cNvPr>
          <p:cNvSpPr txBox="1"/>
          <p:nvPr/>
        </p:nvSpPr>
        <p:spPr>
          <a:xfrm>
            <a:off x="556051" y="1066800"/>
            <a:ext cx="33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CLEANSEANET?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0657B2F-E8C6-4331-B657-051FBA1ED67C}"/>
              </a:ext>
            </a:extLst>
          </p:cNvPr>
          <p:cNvSpPr txBox="1"/>
          <p:nvPr/>
        </p:nvSpPr>
        <p:spPr>
          <a:xfrm>
            <a:off x="556049" y="1697782"/>
            <a:ext cx="724174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za satelitsko sledenje prepovedanih izpustov v morje.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A65C94-9C95-4A67-94AC-A5BA40A46DBA}"/>
              </a:ext>
            </a:extLst>
          </p:cNvPr>
          <p:cNvSpPr txBox="1"/>
          <p:nvPr/>
        </p:nvSpPr>
        <p:spPr>
          <a:xfrm>
            <a:off x="556051" y="2503514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KAKŠEN JE NAMEN SISTEMA?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330FAE3-1F2E-4E43-B1A1-FEBC5ACED287}"/>
              </a:ext>
            </a:extLst>
          </p:cNvPr>
          <p:cNvSpPr txBox="1"/>
          <p:nvPr/>
        </p:nvSpPr>
        <p:spPr>
          <a:xfrm>
            <a:off x="654906" y="4666813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NAM SISTEM OMOGOČA?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81213A5-4309-4EDA-8C52-5838AD4A0788}"/>
              </a:ext>
            </a:extLst>
          </p:cNvPr>
          <p:cNvSpPr txBox="1"/>
          <p:nvPr/>
        </p:nvSpPr>
        <p:spPr>
          <a:xfrm>
            <a:off x="556049" y="3140381"/>
            <a:ext cx="724174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Zaznavanje lokacije razlitja ter identifikacija ladje, katera je naključno ali namerno povzročila razlitje olja v morje.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8CC13EF-1FF2-48FE-A6E0-75EB47C17BFC}"/>
              </a:ext>
            </a:extLst>
          </p:cNvPr>
          <p:cNvSpPr txBox="1"/>
          <p:nvPr/>
        </p:nvSpPr>
        <p:spPr>
          <a:xfrm>
            <a:off x="556051" y="5297795"/>
            <a:ext cx="724174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realnem času lahko zaznamo lokacijo razlitja ter identificiramo ladjo.</a:t>
            </a:r>
          </a:p>
        </p:txBody>
      </p:sp>
    </p:spTree>
    <p:extLst>
      <p:ext uri="{BB962C8B-B14F-4D97-AF65-F5344CB8AC3E}">
        <p14:creationId xmlns:p14="http://schemas.microsoft.com/office/powerpoint/2010/main" val="236159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">
            <a:extLst>
              <a:ext uri="{FF2B5EF4-FFF2-40B4-BE49-F238E27FC236}">
                <a16:creationId xmlns:a16="http://schemas.microsoft.com/office/drawing/2014/main" id="{7C9CC0A8-4F4C-4345-872C-669B39D1D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06" y="582149"/>
            <a:ext cx="5951187" cy="4496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BA4D2CF-29E6-43C9-B43D-8B84F08A4855}"/>
              </a:ext>
            </a:extLst>
          </p:cNvPr>
          <p:cNvSpPr txBox="1"/>
          <p:nvPr/>
        </p:nvSpPr>
        <p:spPr>
          <a:xfrm>
            <a:off x="1186247" y="5399903"/>
            <a:ext cx="6771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Prikaz zaznanega razlitja olja, preko sistema CLEANSEANET.</a:t>
            </a:r>
          </a:p>
        </p:txBody>
      </p:sp>
    </p:spTree>
    <p:extLst>
      <p:ext uri="{BB962C8B-B14F-4D97-AF65-F5344CB8AC3E}">
        <p14:creationId xmlns:p14="http://schemas.microsoft.com/office/powerpoint/2010/main" val="315185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202CCA8-1319-4CFD-8D2A-19DFF943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VTS in VTMIS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56971E5-0BE8-4CE4-9CE9-654A13BA92B0}"/>
              </a:ext>
            </a:extLst>
          </p:cNvPr>
          <p:cNvSpPr txBox="1"/>
          <p:nvPr/>
        </p:nvSpPr>
        <p:spPr>
          <a:xfrm>
            <a:off x="556051" y="1066800"/>
            <a:ext cx="758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VTMIS ?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 Traffic Management Information System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8A895C0-8368-4C3E-83F6-78273FF52555}"/>
              </a:ext>
            </a:extLst>
          </p:cNvPr>
          <p:cNvSpPr txBox="1"/>
          <p:nvPr/>
        </p:nvSpPr>
        <p:spPr>
          <a:xfrm>
            <a:off x="556048" y="1452259"/>
            <a:ext cx="8192535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sistem za upravljanje prometa plovil.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Deluje na medsebojni povezavi podatkovnih baz, iz katerih se pridobivanje podatki za upravljanje in spremljanje ladij.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0D5E13D-CD1B-456F-AAAD-6BF239BAD46F}"/>
              </a:ext>
            </a:extLst>
          </p:cNvPr>
          <p:cNvSpPr txBox="1"/>
          <p:nvPr/>
        </p:nvSpPr>
        <p:spPr>
          <a:xfrm>
            <a:off x="556048" y="2938932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KAKŠEN JE NAMEN SISTEMA?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A083397-85F6-4CBA-AE73-109C0D11FEB8}"/>
              </a:ext>
            </a:extLst>
          </p:cNvPr>
          <p:cNvSpPr txBox="1"/>
          <p:nvPr/>
        </p:nvSpPr>
        <p:spPr>
          <a:xfrm>
            <a:off x="556048" y="3838354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NAM SISTEM OMOGOČA?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62D4C48-830B-417A-A2F7-14D8FB731A8B}"/>
              </a:ext>
            </a:extLst>
          </p:cNvPr>
          <p:cNvSpPr txBox="1"/>
          <p:nvPr/>
        </p:nvSpPr>
        <p:spPr>
          <a:xfrm>
            <a:off x="556048" y="3339042"/>
            <a:ext cx="724174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Aktiven nadzor ladij ter svetovanje ladjam pri navigaciji.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1FC4CE2-4296-406A-A3AB-DB214AC90A76}"/>
              </a:ext>
            </a:extLst>
          </p:cNvPr>
          <p:cNvSpPr txBox="1"/>
          <p:nvPr/>
        </p:nvSpPr>
        <p:spPr>
          <a:xfrm>
            <a:off x="556047" y="4219316"/>
            <a:ext cx="7241747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Dostop do podatkov o ladjah kot so: tehnične lastnosti ter dimenzije ladje, lastnik ladje ter zastava pod katero ladja pluje.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Dostop do dinamičnih podatkov o ladjah, sem spadajo: predhodne destinacije, nadaljnje destinacije, ter vrsta tovora kateri se prevaža. Prikazuje tudi podatke o kurzu in se mnoge druge.</a:t>
            </a:r>
          </a:p>
        </p:txBody>
      </p:sp>
    </p:spTree>
    <p:extLst>
      <p:ext uri="{BB962C8B-B14F-4D97-AF65-F5344CB8AC3E}">
        <p14:creationId xmlns:p14="http://schemas.microsoft.com/office/powerpoint/2010/main" val="417419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Vessel Traffic Management Information System (VTMIS)">
            <a:extLst>
              <a:ext uri="{FF2B5EF4-FFF2-40B4-BE49-F238E27FC236}">
                <a16:creationId xmlns:a16="http://schemas.microsoft.com/office/drawing/2014/main" id="{3D3B51F6-EED8-4282-9BFB-7CBFFE840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1" y="636672"/>
            <a:ext cx="7514357" cy="4417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9471700-E1E0-4735-B63F-BD0A471DB1DD}"/>
              </a:ext>
            </a:extLst>
          </p:cNvPr>
          <p:cNvSpPr txBox="1"/>
          <p:nvPr/>
        </p:nvSpPr>
        <p:spPr>
          <a:xfrm>
            <a:off x="1297459" y="5251622"/>
            <a:ext cx="656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Prikaz delovanja sistema VTMIS.</a:t>
            </a:r>
          </a:p>
        </p:txBody>
      </p:sp>
    </p:spTree>
    <p:extLst>
      <p:ext uri="{BB962C8B-B14F-4D97-AF65-F5344CB8AC3E}">
        <p14:creationId xmlns:p14="http://schemas.microsoft.com/office/powerpoint/2010/main" val="240504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254DA7C-BBD3-19A4-BC3E-01DA758AF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1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9DD5A1F7-BA33-4C9E-96AC-2F8B4244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AIS – A</a:t>
            </a:r>
            <a:r>
              <a:rPr lang="sl-SI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vtomatski identifikacijski sistem</a:t>
            </a:r>
            <a:endParaRPr lang="sl-SI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AB3123B-4E6F-4B36-86E7-49C9D174C6C5}"/>
              </a:ext>
            </a:extLst>
          </p:cNvPr>
          <p:cNvSpPr txBox="1"/>
          <p:nvPr/>
        </p:nvSpPr>
        <p:spPr>
          <a:xfrm>
            <a:off x="556051" y="1066800"/>
            <a:ext cx="33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AIS?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E821586-E614-4B96-B0A1-7BD518F5610B}"/>
              </a:ext>
            </a:extLst>
          </p:cNvPr>
          <p:cNvSpPr txBox="1"/>
          <p:nvPr/>
        </p:nvSpPr>
        <p:spPr>
          <a:xfrm>
            <a:off x="556048" y="1461490"/>
            <a:ext cx="724174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za pridobivanje podatkov o položaju, hitrosti in smeri plovbe ladij ter identifikacijskih podatkih o ladji.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C9AA8F7-B345-4CAF-B5F3-D008167836F5}"/>
              </a:ext>
            </a:extLst>
          </p:cNvPr>
          <p:cNvSpPr txBox="1"/>
          <p:nvPr/>
        </p:nvSpPr>
        <p:spPr>
          <a:xfrm>
            <a:off x="556048" y="2582132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KAKŠEN JE NAMEN SISTEMA?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671E601-FAE2-4B31-A614-FD87D1F98CB1}"/>
              </a:ext>
            </a:extLst>
          </p:cNvPr>
          <p:cNvSpPr txBox="1"/>
          <p:nvPr/>
        </p:nvSpPr>
        <p:spPr>
          <a:xfrm>
            <a:off x="556048" y="4258848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NAM SISTEM OMOGOČA?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3A49D80-7D49-46E3-A6DD-276FAEA1A8E0}"/>
              </a:ext>
            </a:extLst>
          </p:cNvPr>
          <p:cNvSpPr txBox="1"/>
          <p:nvPr/>
        </p:nvSpPr>
        <p:spPr>
          <a:xfrm>
            <a:off x="556049" y="3140381"/>
            <a:ext cx="810603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pridobljenimi podatki natančno grafično spremlja pomorski promet v realnem času, ter nas koordinira v primeru reševanja na morju.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6A907A4-5857-4C09-8480-9D92106686AC}"/>
              </a:ext>
            </a:extLst>
          </p:cNvPr>
          <p:cNvSpPr txBox="1"/>
          <p:nvPr/>
        </p:nvSpPr>
        <p:spPr>
          <a:xfrm>
            <a:off x="556047" y="4817097"/>
            <a:ext cx="7241747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Omogoča iskanje ladij po kriterijih in predviden čas prihoda na destinacijo, vgrajeni alarmi pa opozarjajo v primeru nevarnosti trčenja, približevanja prepovedanem območju, ter v primeru da ni signala.</a:t>
            </a:r>
          </a:p>
        </p:txBody>
      </p:sp>
    </p:spTree>
    <p:extLst>
      <p:ext uri="{BB962C8B-B14F-4D97-AF65-F5344CB8AC3E}">
        <p14:creationId xmlns:p14="http://schemas.microsoft.com/office/powerpoint/2010/main" val="134659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1B38481-ECAF-4CC0-83E6-CE958E77D1A5}"/>
              </a:ext>
            </a:extLst>
          </p:cNvPr>
          <p:cNvSpPr txBox="1"/>
          <p:nvPr/>
        </p:nvSpPr>
        <p:spPr>
          <a:xfrm>
            <a:off x="556050" y="1297672"/>
            <a:ext cx="33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LRIT?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C3DB798-98E8-4E75-A95C-072F14BAED43}"/>
              </a:ext>
            </a:extLst>
          </p:cNvPr>
          <p:cNvSpPr txBox="1"/>
          <p:nvPr/>
        </p:nvSpPr>
        <p:spPr>
          <a:xfrm>
            <a:off x="556050" y="1928654"/>
            <a:ext cx="724174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zagotavlja globalno identifikacijo in sledenje ladij na dolge razdalje.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3BC14C4-8C22-4EC1-A37F-DA307283804B}"/>
              </a:ext>
            </a:extLst>
          </p:cNvPr>
          <p:cNvSpPr txBox="1"/>
          <p:nvPr/>
        </p:nvSpPr>
        <p:spPr>
          <a:xfrm>
            <a:off x="556050" y="3119854"/>
            <a:ext cx="413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SISTEM OMOGOČA?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ED81C71-BDAB-4630-BCA1-C1319BC22DD9}"/>
              </a:ext>
            </a:extLst>
          </p:cNvPr>
          <p:cNvSpPr txBox="1"/>
          <p:nvPr/>
        </p:nvSpPr>
        <p:spPr>
          <a:xfrm>
            <a:off x="556049" y="3750836"/>
            <a:ext cx="7241747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Omogočil je napredek na področju pomorske varnosti, varnosti pred teroristi ter pomoč pri iskanju ponesrečenih ladij in na takšen način omogoči reševanje.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Omogoča lociranje ladje na kateri koli lokaciji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9C5C52E4-1671-490D-92D9-54BF0D25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LRIT – I</a:t>
            </a:r>
            <a:r>
              <a:rPr lang="sl-SI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dentifikacija in sledenje ladij na dolge razdalje</a:t>
            </a:r>
            <a:endParaRPr lang="sl-SI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6445F-773B-41F5-A052-F023D5F5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45506"/>
            <a:ext cx="7773338" cy="945222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VSEBINA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E5034A-E9D8-446B-BB44-4FDFA33B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914400"/>
            <a:ext cx="7773339" cy="562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ZNAČILNOSTI POMORSKEGA TRANSPORTA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VRSTE POMORSKEGA TRANSPORTA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OSNOVE INTELIGENTNIH TRANSPORTNIH SISTEMOV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NAVIGACIJSKI SISTEM GALILEO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INTELIGENTNI SISTEMI V POMORSKEM TRANSPORTU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SAFESEANET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CLEANSEANET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VTS in VTMIS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AIS – Avtomatski identifikacijski sistem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 LRIT – Identifikacija in sledenje ladij na dolge razdalje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ECDIS – sistem digitaliziranih-rastrskih kart ali vektoriziranih kart</a:t>
            </a:r>
          </a:p>
        </p:txBody>
      </p:sp>
    </p:spTree>
    <p:extLst>
      <p:ext uri="{BB962C8B-B14F-4D97-AF65-F5344CB8AC3E}">
        <p14:creationId xmlns:p14="http://schemas.microsoft.com/office/powerpoint/2010/main" val="122362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ABF33A6-89D5-4CEC-89E5-E6DB995BCC61}"/>
              </a:ext>
            </a:extLst>
          </p:cNvPr>
          <p:cNvSpPr txBox="1"/>
          <p:nvPr/>
        </p:nvSpPr>
        <p:spPr>
          <a:xfrm>
            <a:off x="556049" y="605694"/>
            <a:ext cx="724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KATERE LADJE MORAJO OBVEZNO IMETI TA SISTEM?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1F81214-52A1-4B03-8FA1-6D8475C5879B}"/>
              </a:ext>
            </a:extLst>
          </p:cNvPr>
          <p:cNvSpPr txBox="1"/>
          <p:nvPr/>
        </p:nvSpPr>
        <p:spPr>
          <a:xfrm>
            <a:off x="556049" y="1137822"/>
            <a:ext cx="7241747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Vse potniške ladje, vključno s hitrimi potniškimi plovili,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tovorne ladje s 300 in več bruto ton ter,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mobilne naftne ploščadi.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19BC0C3-A7A5-4BB5-B020-1DF13F6E9B0C}"/>
              </a:ext>
            </a:extLst>
          </p:cNvPr>
          <p:cNvSpPr txBox="1"/>
          <p:nvPr/>
        </p:nvSpPr>
        <p:spPr>
          <a:xfrm>
            <a:off x="556048" y="2871100"/>
            <a:ext cx="724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SISTEM SESTAVLJEN?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8490D2F-72F1-4F68-80D4-7657C0B3CBE8}"/>
              </a:ext>
            </a:extLst>
          </p:cNvPr>
          <p:cNvSpPr txBox="1"/>
          <p:nvPr/>
        </p:nvSpPr>
        <p:spPr>
          <a:xfrm>
            <a:off x="556048" y="3402346"/>
            <a:ext cx="7241747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Ladijski LRIT oddajnik,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ponudnik komunikacijskih storitev,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ponudnik aplikacij,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LRIT podatkovni center,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nadzorni sistem za pomorski promet,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LRIT podatkovno distribucijski načrt,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mednarodne izmenjave LRIT podatkov.</a:t>
            </a:r>
          </a:p>
        </p:txBody>
      </p:sp>
    </p:spTree>
    <p:extLst>
      <p:ext uri="{BB962C8B-B14F-4D97-AF65-F5344CB8AC3E}">
        <p14:creationId xmlns:p14="http://schemas.microsoft.com/office/powerpoint/2010/main" val="4003560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1A1454-31A8-4C11-85AC-22403E9E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9" y="-1"/>
            <a:ext cx="9159129" cy="59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3E3F34A-B797-4C5A-A0C8-76BAE101B60F}"/>
              </a:ext>
            </a:extLst>
          </p:cNvPr>
          <p:cNvSpPr txBox="1"/>
          <p:nvPr/>
        </p:nvSpPr>
        <p:spPr>
          <a:xfrm>
            <a:off x="2527442" y="6097712"/>
            <a:ext cx="408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Delovanje LRIT sistema.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8F49D96-47C8-48BD-9AEC-CC8E5A325F27}"/>
              </a:ext>
            </a:extLst>
          </p:cNvPr>
          <p:cNvSpPr txBox="1"/>
          <p:nvPr/>
        </p:nvSpPr>
        <p:spPr>
          <a:xfrm>
            <a:off x="0" y="4880222"/>
            <a:ext cx="135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/>
              <a:t>Mednarodna izmenjava podatkov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FBD695C-CF0C-46A3-A385-922593102818}"/>
              </a:ext>
            </a:extLst>
          </p:cNvPr>
          <p:cNvSpPr txBox="1"/>
          <p:nvPr/>
        </p:nvSpPr>
        <p:spPr>
          <a:xfrm>
            <a:off x="1402422" y="2979505"/>
            <a:ext cx="225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/>
              <a:t>LRIT podatkovni center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0744F33-8E49-4615-B3FC-A9B368C00D47}"/>
              </a:ext>
            </a:extLst>
          </p:cNvPr>
          <p:cNvSpPr txBox="1"/>
          <p:nvPr/>
        </p:nvSpPr>
        <p:spPr>
          <a:xfrm>
            <a:off x="1849347" y="5084077"/>
            <a:ext cx="135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Ponudnik komunikacijskih storitev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E7699E-97CF-4E4E-8F98-CF04BBE81E37}"/>
              </a:ext>
            </a:extLst>
          </p:cNvPr>
          <p:cNvSpPr txBox="1"/>
          <p:nvPr/>
        </p:nvSpPr>
        <p:spPr>
          <a:xfrm>
            <a:off x="3205536" y="3582464"/>
            <a:ext cx="10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oddajnik</a:t>
            </a:r>
            <a:r>
              <a:rPr lang="sl-SI" dirty="0"/>
              <a:t>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1B2496B-29D5-42C7-B0BC-334FBCF864DC}"/>
              </a:ext>
            </a:extLst>
          </p:cNvPr>
          <p:cNvSpPr txBox="1"/>
          <p:nvPr/>
        </p:nvSpPr>
        <p:spPr>
          <a:xfrm>
            <a:off x="3253781" y="325959"/>
            <a:ext cx="135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Ponudnik komunikacijskih storitev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D3A79FC-513E-4B14-A9CE-77EC6ECF173F}"/>
              </a:ext>
            </a:extLst>
          </p:cNvPr>
          <p:cNvSpPr txBox="1"/>
          <p:nvPr/>
        </p:nvSpPr>
        <p:spPr>
          <a:xfrm>
            <a:off x="7818633" y="1218431"/>
            <a:ext cx="791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Sateliti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8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C44D9D28-A9F0-4F24-9BD8-EB446FAB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ECDIS – </a:t>
            </a:r>
            <a:r>
              <a:rPr lang="sl-SI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digitaliziranih – rastrskih kart ali vektoriziranih pomorskih kart</a:t>
            </a:r>
            <a:endParaRPr lang="sl-SI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87FC38F-A0F4-470D-B12C-827AF25CC561}"/>
              </a:ext>
            </a:extLst>
          </p:cNvPr>
          <p:cNvSpPr txBox="1"/>
          <p:nvPr/>
        </p:nvSpPr>
        <p:spPr>
          <a:xfrm>
            <a:off x="556054" y="1334742"/>
            <a:ext cx="724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ECDIS?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BCB569B-0E54-40E7-979F-B45BBE89471B}"/>
              </a:ext>
            </a:extLst>
          </p:cNvPr>
          <p:cNvSpPr txBox="1"/>
          <p:nvPr/>
        </p:nvSpPr>
        <p:spPr>
          <a:xfrm>
            <a:off x="556054" y="1866870"/>
            <a:ext cx="7241747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sistem, kater služi za digitalni prikaz navtičnih kart ter informacij katere so potrebne za plovbo.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IMO razlaga ECDIS kot sistem za pomoč pomorščakom pri samem planiranju in nadzorovanju plovne poti s prikazi informacij ter vsemi informacijami o poziciji iz navigacijskih senzorjev.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je opredeljen kot orodje za pomorščake, saj ima zraven GPS sistema ter elektronskih kart možnost nadgradnje navigacijskih senzorjev, kot so AIS sistem, radar in aktivni senzorji.</a:t>
            </a:r>
          </a:p>
        </p:txBody>
      </p:sp>
    </p:spTree>
    <p:extLst>
      <p:ext uri="{BB962C8B-B14F-4D97-AF65-F5344CB8AC3E}">
        <p14:creationId xmlns:p14="http://schemas.microsoft.com/office/powerpoint/2010/main" val="93874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B5F7F2C5-4374-4DCD-8C92-EB65B0066F0E}"/>
              </a:ext>
            </a:extLst>
          </p:cNvPr>
          <p:cNvSpPr/>
          <p:nvPr/>
        </p:nvSpPr>
        <p:spPr>
          <a:xfrm>
            <a:off x="5831075" y="1415547"/>
            <a:ext cx="2476072" cy="11221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6A937E6D-5693-4E46-A6FE-99433CB68EEC}"/>
              </a:ext>
            </a:extLst>
          </p:cNvPr>
          <p:cNvSpPr/>
          <p:nvPr/>
        </p:nvSpPr>
        <p:spPr>
          <a:xfrm>
            <a:off x="626724" y="1384775"/>
            <a:ext cx="2476072" cy="11221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252816-CDF9-455E-981E-FF55E7F986B4}"/>
              </a:ext>
            </a:extLst>
          </p:cNvPr>
          <p:cNvSpPr txBox="1"/>
          <p:nvPr/>
        </p:nvSpPr>
        <p:spPr>
          <a:xfrm>
            <a:off x="849526" y="1384775"/>
            <a:ext cx="2088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VEKTORSKI GRAFIKON (ENC)</a:t>
            </a:r>
          </a:p>
          <a:p>
            <a:pPr marL="457200" indent="-457200">
              <a:buFont typeface="+mj-lt"/>
              <a:buAutoNum type="arabicPeriod"/>
            </a:pPr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04A8235-4850-4E3A-AB56-34505839603B}"/>
              </a:ext>
            </a:extLst>
          </p:cNvPr>
          <p:cNvSpPr txBox="1"/>
          <p:nvPr/>
        </p:nvSpPr>
        <p:spPr>
          <a:xfrm>
            <a:off x="6206184" y="1384775"/>
            <a:ext cx="1717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RASTRSKA KARTA (RNC)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BA08B0F-FB35-49C0-8039-8F78193D8E64}"/>
              </a:ext>
            </a:extLst>
          </p:cNvPr>
          <p:cNvSpPr txBox="1"/>
          <p:nvPr/>
        </p:nvSpPr>
        <p:spPr>
          <a:xfrm>
            <a:off x="1893672" y="127628"/>
            <a:ext cx="535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Poznamo dve vrsti ECDIS grafikonov: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C1969C34-1352-41B4-9A9C-50D34A35CAE2}"/>
              </a:ext>
            </a:extLst>
          </p:cNvPr>
          <p:cNvCxnSpPr/>
          <p:nvPr/>
        </p:nvCxnSpPr>
        <p:spPr>
          <a:xfrm flipH="1">
            <a:off x="2300197" y="694220"/>
            <a:ext cx="986320" cy="585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B2EDF3C8-976D-4DBD-A61B-DA797F761335}"/>
              </a:ext>
            </a:extLst>
          </p:cNvPr>
          <p:cNvCxnSpPr>
            <a:cxnSpLocks/>
          </p:cNvCxnSpPr>
          <p:nvPr/>
        </p:nvCxnSpPr>
        <p:spPr>
          <a:xfrm>
            <a:off x="5862296" y="694220"/>
            <a:ext cx="687776" cy="585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2172460C-DDA1-41BD-973C-9218B6910BE9}"/>
              </a:ext>
            </a:extLst>
          </p:cNvPr>
          <p:cNvSpPr txBox="1"/>
          <p:nvPr/>
        </p:nvSpPr>
        <p:spPr>
          <a:xfrm>
            <a:off x="626724" y="2848660"/>
            <a:ext cx="724174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RASTRSKA KARTA (RNC)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741DBE2-4FF4-4E6A-A053-76D988B70613}"/>
              </a:ext>
            </a:extLst>
          </p:cNvPr>
          <p:cNvSpPr txBox="1"/>
          <p:nvPr/>
        </p:nvSpPr>
        <p:spPr>
          <a:xfrm>
            <a:off x="626724" y="3333148"/>
            <a:ext cx="7680422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 za preprosto elektronsko sliko papirnatega grafikona.</a:t>
            </a:r>
          </a:p>
        </p:txBody>
      </p:sp>
      <p:pic>
        <p:nvPicPr>
          <p:cNvPr id="19" name="Slika 18" descr="Rastrska navigacijska karta (RNC)">
            <a:extLst>
              <a:ext uri="{FF2B5EF4-FFF2-40B4-BE49-F238E27FC236}">
                <a16:creationId xmlns:a16="http://schemas.microsoft.com/office/drawing/2014/main" id="{5DC4ECD9-20A8-4DC6-8E94-BACFA5146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2" y="3955551"/>
            <a:ext cx="4509376" cy="273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EC927E2-1565-44F0-BFB7-61E448E346F0}"/>
              </a:ext>
            </a:extLst>
          </p:cNvPr>
          <p:cNvSpPr txBox="1"/>
          <p:nvPr/>
        </p:nvSpPr>
        <p:spPr>
          <a:xfrm>
            <a:off x="5989835" y="4922648"/>
            <a:ext cx="315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rastrske karte (RNC).</a:t>
            </a:r>
          </a:p>
        </p:txBody>
      </p:sp>
      <p:cxnSp>
        <p:nvCxnSpPr>
          <p:cNvPr id="22" name="Povezovalnik: kolenski 21">
            <a:extLst>
              <a:ext uri="{FF2B5EF4-FFF2-40B4-BE49-F238E27FC236}">
                <a16:creationId xmlns:a16="http://schemas.microsoft.com/office/drawing/2014/main" id="{E25BA485-C680-4F44-A1B5-CADEE52E7BBA}"/>
              </a:ext>
            </a:extLst>
          </p:cNvPr>
          <p:cNvCxnSpPr/>
          <p:nvPr/>
        </p:nvCxnSpPr>
        <p:spPr>
          <a:xfrm rot="10800000" flipV="1">
            <a:off x="5270644" y="5190948"/>
            <a:ext cx="719191" cy="68099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0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F4D8711-B885-91F4-E6DA-94FFDCC96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3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88404C-B536-7975-4998-1529278908D4}"/>
              </a:ext>
            </a:extLst>
          </p:cNvPr>
          <p:cNvSpPr txBox="1"/>
          <p:nvPr/>
        </p:nvSpPr>
        <p:spPr>
          <a:xfrm>
            <a:off x="609600" y="13208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RASTRSKA KARTA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096A975-FD94-DE2F-DE28-231CA78055D3}"/>
              </a:ext>
            </a:extLst>
          </p:cNvPr>
          <p:cNvSpPr txBox="1"/>
          <p:nvPr/>
        </p:nvSpPr>
        <p:spPr>
          <a:xfrm>
            <a:off x="213360" y="6289040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VARNO VPLUTJE ALI IZPLUTJE</a:t>
            </a:r>
          </a:p>
        </p:txBody>
      </p:sp>
    </p:spTree>
    <p:extLst>
      <p:ext uri="{BB962C8B-B14F-4D97-AF65-F5344CB8AC3E}">
        <p14:creationId xmlns:p14="http://schemas.microsoft.com/office/powerpoint/2010/main" val="120635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C721B5D-C908-49CC-86E2-7AA147C69BBF}"/>
              </a:ext>
            </a:extLst>
          </p:cNvPr>
          <p:cNvSpPr txBox="1"/>
          <p:nvPr/>
        </p:nvSpPr>
        <p:spPr>
          <a:xfrm>
            <a:off x="390418" y="269847"/>
            <a:ext cx="724174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sl-SI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VEKTORSKI GRAFIKON (ENC)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ECCD950-E8A1-4057-B8A8-797A5119E84B}"/>
              </a:ext>
            </a:extLst>
          </p:cNvPr>
          <p:cNvSpPr txBox="1"/>
          <p:nvPr/>
        </p:nvSpPr>
        <p:spPr>
          <a:xfrm>
            <a:off x="247829" y="768510"/>
            <a:ext cx="8661393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 za pametne grafikone, ki služijo, kot prilagodljiva navigacijska orodja, kjer lahko uporabnik določa kriterije ter uporablja različne funkcije.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Ponuja informacije, katere niso na voljo na papirnatih in rastrskih grafikonih.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primer lahko vzamemo, da RNC prikaže privez le kot sliko, medtem ko ENC prikaže privez in mu priloži atribute kot so: višina, dolžina, starost, lastništvo, število privezov in dodatno.</a:t>
            </a:r>
          </a:p>
        </p:txBody>
      </p:sp>
      <p:pic>
        <p:nvPicPr>
          <p:cNvPr id="6" name="Slika 5" descr="Elektronska navigacijska karta (ENC)">
            <a:extLst>
              <a:ext uri="{FF2B5EF4-FFF2-40B4-BE49-F238E27FC236}">
                <a16:creationId xmlns:a16="http://schemas.microsoft.com/office/drawing/2014/main" id="{17703588-3D47-4FDF-BB03-F589D5E1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8" y="3575497"/>
            <a:ext cx="5063490" cy="3084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E9C7BCD-0F2C-43F2-BC8B-FDAFD8B71605}"/>
              </a:ext>
            </a:extLst>
          </p:cNvPr>
          <p:cNvSpPr txBox="1"/>
          <p:nvPr/>
        </p:nvSpPr>
        <p:spPr>
          <a:xfrm>
            <a:off x="6358451" y="4471580"/>
            <a:ext cx="315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elektronske navigacijske karte (ENC).</a:t>
            </a:r>
          </a:p>
        </p:txBody>
      </p:sp>
      <p:cxnSp>
        <p:nvCxnSpPr>
          <p:cNvPr id="8" name="Povezovalnik: kolenski 7">
            <a:extLst>
              <a:ext uri="{FF2B5EF4-FFF2-40B4-BE49-F238E27FC236}">
                <a16:creationId xmlns:a16="http://schemas.microsoft.com/office/drawing/2014/main" id="{39589105-E23F-45C0-AE2B-84E7331318FC}"/>
              </a:ext>
            </a:extLst>
          </p:cNvPr>
          <p:cNvCxnSpPr/>
          <p:nvPr/>
        </p:nvCxnSpPr>
        <p:spPr>
          <a:xfrm rot="10800000" flipV="1">
            <a:off x="5546584" y="4777413"/>
            <a:ext cx="719191" cy="68099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0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2372C0A-5DF2-830A-D04E-73D14F108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6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4765E4-1DF5-C18D-37BE-CE086284894A}"/>
              </a:ext>
            </a:extLst>
          </p:cNvPr>
          <p:cNvSpPr txBox="1"/>
          <p:nvPr/>
        </p:nvSpPr>
        <p:spPr>
          <a:xfrm>
            <a:off x="426720" y="873760"/>
            <a:ext cx="405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VEKTORSKI GRAFIKONI ZA NAVIGACIJO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374E4BC-255A-C8D6-AE64-16C97A8EF9E7}"/>
              </a:ext>
            </a:extLst>
          </p:cNvPr>
          <p:cNvSpPr txBox="1"/>
          <p:nvPr/>
        </p:nvSpPr>
        <p:spPr>
          <a:xfrm>
            <a:off x="325120" y="6035040"/>
            <a:ext cx="471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INTELIGENTNO VPLUTJE LADIJ</a:t>
            </a:r>
          </a:p>
        </p:txBody>
      </p:sp>
    </p:spTree>
    <p:extLst>
      <p:ext uri="{BB962C8B-B14F-4D97-AF65-F5344CB8AC3E}">
        <p14:creationId xmlns:p14="http://schemas.microsoft.com/office/powerpoint/2010/main" val="272803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A006D82-B6C1-B5FE-5231-0C6D7F34AB05}"/>
              </a:ext>
            </a:extLst>
          </p:cNvPr>
          <p:cNvSpPr txBox="1"/>
          <p:nvPr/>
        </p:nvSpPr>
        <p:spPr>
          <a:xfrm>
            <a:off x="492760" y="1720840"/>
            <a:ext cx="8158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Vodenje in upravljanje organizacij, uvajanje in uporaba inteligentnih sistemov v modele in tehniko sistemov navigacije in spremljanja blagovnih tokov, logistika in logistični procesi… so v stalnem razvoju, se spreminjajo, dopolnjujejo. Gre za rast in razvoj LIS in LUS, ki predstavljajo prihodnost blagovnih tokov in gospodarske menjave sodobnega sveta.</a:t>
            </a:r>
          </a:p>
          <a:p>
            <a:pPr algn="ctr"/>
            <a:endParaRPr lang="sl-SI" sz="2400" dirty="0"/>
          </a:p>
          <a:p>
            <a:pPr algn="ctr"/>
            <a:r>
              <a:rPr lang="sl-SI" sz="2400" dirty="0"/>
              <a:t>Izr. prof. dr. Sašo Murtič</a:t>
            </a:r>
          </a:p>
          <a:p>
            <a:pPr algn="ctr"/>
            <a:r>
              <a:rPr lang="sl-SI" sz="2400"/>
              <a:t>Viš. </a:t>
            </a:r>
            <a:r>
              <a:rPr lang="sl-SI" sz="2400" dirty="0"/>
              <a:t>p</a:t>
            </a:r>
            <a:r>
              <a:rPr lang="sl-SI" sz="2400"/>
              <a:t>red</a:t>
            </a:r>
            <a:r>
              <a:rPr lang="sl-SI" sz="2400" dirty="0"/>
              <a:t>. mag. Ingrid Uhernik Franko (doktorski kandidat)</a:t>
            </a:r>
          </a:p>
        </p:txBody>
      </p:sp>
    </p:spTree>
    <p:extLst>
      <p:ext uri="{BB962C8B-B14F-4D97-AF65-F5344CB8AC3E}">
        <p14:creationId xmlns:p14="http://schemas.microsoft.com/office/powerpoint/2010/main" val="7688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2B8D34-177E-4BCF-84BE-E2BFA823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11" y="111892"/>
            <a:ext cx="8656377" cy="954908"/>
          </a:xfrm>
        </p:spPr>
        <p:txBody>
          <a:bodyPr>
            <a:no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Značilnosti pomorskega transporta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ACE958-B81A-487A-9899-67DA81F4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10" y="896704"/>
            <a:ext cx="8656377" cy="3116496"/>
          </a:xfrm>
        </p:spPr>
        <p:txBody>
          <a:bodyPr>
            <a:normAutofit fontScale="92500" lnSpcReduction="20000"/>
          </a:bodyPr>
          <a:lstStyle/>
          <a:p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Storitvena panoga, ki se ukvarja z prevozom oseb in blaga iz točke A v točko B.</a:t>
            </a:r>
          </a:p>
          <a:p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Omogoča najcenejši prevoz velike količine blaga med celinami – na velikih razdaljah.</a:t>
            </a:r>
          </a:p>
          <a:p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 eno najpomembnejših panog, na kateri sloni celotno svetovno gospodarstvo (80% blaga).</a:t>
            </a:r>
          </a:p>
          <a:p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Redne linije med državami predstavljajo LINIJSKI TRANSPORT</a:t>
            </a:r>
          </a:p>
          <a:p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Linije brez reda in po posebnih naročili so TRAMPER TRANSPORT.</a:t>
            </a:r>
          </a:p>
          <a:p>
            <a:pPr marL="0" indent="0">
              <a:buNone/>
            </a:pPr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3074" name="Picture 2" descr="Isometric maritime transport logistics concept Vector Image">
            <a:extLst>
              <a:ext uri="{FF2B5EF4-FFF2-40B4-BE49-F238E27FC236}">
                <a16:creationId xmlns:a16="http://schemas.microsoft.com/office/drawing/2014/main" id="{1F86773D-07FA-432A-B843-E74538608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/>
        </p:blipFill>
        <p:spPr bwMode="auto">
          <a:xfrm>
            <a:off x="487625" y="3439160"/>
            <a:ext cx="7487975" cy="34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35FD95E-EBE7-4F2A-953B-C026C632A5A6}"/>
              </a:ext>
            </a:extLst>
          </p:cNvPr>
          <p:cNvSpPr txBox="1"/>
          <p:nvPr/>
        </p:nvSpPr>
        <p:spPr>
          <a:xfrm flipH="1">
            <a:off x="5770881" y="3551878"/>
            <a:ext cx="10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B780CDF-EE2B-4613-914F-FA542CB4ACC3}"/>
              </a:ext>
            </a:extLst>
          </p:cNvPr>
          <p:cNvSpPr txBox="1"/>
          <p:nvPr/>
        </p:nvSpPr>
        <p:spPr>
          <a:xfrm>
            <a:off x="6777680" y="4428680"/>
            <a:ext cx="13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6559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otnik 29">
            <a:extLst>
              <a:ext uri="{FF2B5EF4-FFF2-40B4-BE49-F238E27FC236}">
                <a16:creationId xmlns:a16="http://schemas.microsoft.com/office/drawing/2014/main" id="{E302FEEE-C97E-4BA1-BB9C-89DA5229C99B}"/>
              </a:ext>
            </a:extLst>
          </p:cNvPr>
          <p:cNvSpPr/>
          <p:nvPr/>
        </p:nvSpPr>
        <p:spPr>
          <a:xfrm>
            <a:off x="5184132" y="2287835"/>
            <a:ext cx="3002692" cy="5504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FB8EFEBE-260A-447A-911B-26139FEEC417}"/>
              </a:ext>
            </a:extLst>
          </p:cNvPr>
          <p:cNvSpPr/>
          <p:nvPr/>
        </p:nvSpPr>
        <p:spPr>
          <a:xfrm>
            <a:off x="556054" y="2239534"/>
            <a:ext cx="3002692" cy="5504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4615400-AE81-4D34-AD68-22BAD33F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VRSTE POMORSKEGA TRANSPORTA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1987C0F0-C9C6-4205-8DD2-BDE30D386AFC}"/>
              </a:ext>
            </a:extLst>
          </p:cNvPr>
          <p:cNvCxnSpPr>
            <a:cxnSpLocks/>
          </p:cNvCxnSpPr>
          <p:nvPr/>
        </p:nvCxnSpPr>
        <p:spPr>
          <a:xfrm flipH="1">
            <a:off x="1875144" y="980326"/>
            <a:ext cx="1143774" cy="108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3735E040-55BF-4833-94D9-C57647C42A69}"/>
              </a:ext>
            </a:extLst>
          </p:cNvPr>
          <p:cNvCxnSpPr>
            <a:cxnSpLocks/>
          </p:cNvCxnSpPr>
          <p:nvPr/>
        </p:nvCxnSpPr>
        <p:spPr>
          <a:xfrm>
            <a:off x="5224311" y="980326"/>
            <a:ext cx="1053420" cy="108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6A0BC80-E1DC-43CD-A350-DA762BAFAF72}"/>
              </a:ext>
            </a:extLst>
          </p:cNvPr>
          <p:cNvSpPr txBox="1"/>
          <p:nvPr/>
        </p:nvSpPr>
        <p:spPr>
          <a:xfrm>
            <a:off x="556054" y="2332234"/>
            <a:ext cx="300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SHORT SEA SHIPPING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281ECC4B-B263-4B52-9394-D1A34B215AD0}"/>
              </a:ext>
            </a:extLst>
          </p:cNvPr>
          <p:cNvSpPr txBox="1"/>
          <p:nvPr/>
        </p:nvSpPr>
        <p:spPr>
          <a:xfrm>
            <a:off x="5184132" y="2332233"/>
            <a:ext cx="285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DEEP SEA SHIPPING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167E5B4B-1B0E-429C-A899-2F5B65900E59}"/>
              </a:ext>
            </a:extLst>
          </p:cNvPr>
          <p:cNvSpPr txBox="1"/>
          <p:nvPr/>
        </p:nvSpPr>
        <p:spPr>
          <a:xfrm>
            <a:off x="556052" y="2793899"/>
            <a:ext cx="4015948" cy="382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Prevoz na kratkih razdaljah – znotraj celine ali države.</a:t>
            </a:r>
          </a:p>
          <a:p>
            <a:pPr algn="ctr"/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b="1" u="sng" dirty="0"/>
              <a:t>ZNAČILNOSTI : </a:t>
            </a:r>
            <a:endParaRPr lang="sl-SI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Visoka frekvenca povezav,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zanesljivost in točnost pošiljk,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skrajšani tranzitni čas zaradi krajših poti,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uporaba hitrejših ladij,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nižji stroški.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FD23B6F7-0A09-42C2-AC85-5C7736D6CBBF}"/>
              </a:ext>
            </a:extLst>
          </p:cNvPr>
          <p:cNvSpPr txBox="1"/>
          <p:nvPr/>
        </p:nvSpPr>
        <p:spPr>
          <a:xfrm>
            <a:off x="5224311" y="2793899"/>
            <a:ext cx="4015948" cy="289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Prevoz na dolgih razdaljah – čez oceane ter z ene celine na drugo.</a:t>
            </a:r>
          </a:p>
          <a:p>
            <a:pPr algn="ctr"/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b="1" u="sng" dirty="0"/>
              <a:t>ZNAČILNOSTI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Daljši dostavni roki,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uporaba večjih ladij,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večje količine tovorov in izdelkov,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višji stroški.</a:t>
            </a:r>
          </a:p>
        </p:txBody>
      </p:sp>
    </p:spTree>
    <p:extLst>
      <p:ext uri="{BB962C8B-B14F-4D97-AF65-F5344CB8AC3E}">
        <p14:creationId xmlns:p14="http://schemas.microsoft.com/office/powerpoint/2010/main" val="140734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35D2C43-8D01-4D6E-B787-91B6185C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8194246" cy="954908"/>
          </a:xfrm>
        </p:spPr>
        <p:txBody>
          <a:bodyPr>
            <a:no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OSNOVE INTELIGENTNIH TRANSPORTNIH SISTEMOV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9FC42E6-33CA-485F-BB23-399EC17F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4924518"/>
            <a:ext cx="8656377" cy="1654660"/>
          </a:xfrm>
        </p:spPr>
        <p:txBody>
          <a:bodyPr>
            <a:normAutofit/>
          </a:bodyPr>
          <a:lstStyle/>
          <a:p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Izboljšanje mobilnosti in povečanje produktivnosti ter skrb za varnost in čistejše okolje.</a:t>
            </a:r>
          </a:p>
          <a:p>
            <a:r>
              <a:rPr lang="sl-S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dobro mrežo inteligentnih sistemov je možen prihranek denarja in tudi časa.</a:t>
            </a:r>
          </a:p>
          <a:p>
            <a:endParaRPr lang="sl-S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66C895D-E049-4BA9-8B42-AD4AC4AF6337}"/>
              </a:ext>
            </a:extLst>
          </p:cNvPr>
          <p:cNvSpPr txBox="1"/>
          <p:nvPr/>
        </p:nvSpPr>
        <p:spPr>
          <a:xfrm>
            <a:off x="685331" y="1173814"/>
            <a:ext cx="33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NAM OMOGOČAJO?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936D8C-8A77-491A-8620-24C8F205FA2C}"/>
              </a:ext>
            </a:extLst>
          </p:cNvPr>
          <p:cNvSpPr txBox="1"/>
          <p:nvPr/>
        </p:nvSpPr>
        <p:spPr>
          <a:xfrm>
            <a:off x="556053" y="1649459"/>
            <a:ext cx="7902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združevanje napredne tehnologije, kot je elektronika, računalništvo, oddaljena komunikacija ter nadzor tehnologije.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realnem času lahko dostopamo do posredovanih informacij ter z njimi upravljamo.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Pridobivanje podatkov preko senzorjev in opreme nameščene v vozilu in na infrastrukturi.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njimi povečamo varnost in učinkovitost storitev, hkrati pa izboljšamo stanje v prometu.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AD6C562-88B5-4A9A-80E5-D1DC9E2CCF53}"/>
              </a:ext>
            </a:extLst>
          </p:cNvPr>
          <p:cNvSpPr txBox="1"/>
          <p:nvPr/>
        </p:nvSpPr>
        <p:spPr>
          <a:xfrm>
            <a:off x="685331" y="4448873"/>
            <a:ext cx="401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KAKŠEN JE NJIHOV CILJ?</a:t>
            </a:r>
          </a:p>
        </p:txBody>
      </p:sp>
    </p:spTree>
    <p:extLst>
      <p:ext uri="{BB962C8B-B14F-4D97-AF65-F5344CB8AC3E}">
        <p14:creationId xmlns:p14="http://schemas.microsoft.com/office/powerpoint/2010/main" val="66131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5121188-D3EE-43FE-81B4-ACDC2263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NAVIGACIJSKI SISTEM GALILEO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66A38D7-560E-42F4-A335-B4B3003E284A}"/>
              </a:ext>
            </a:extLst>
          </p:cNvPr>
          <p:cNvSpPr txBox="1"/>
          <p:nvPr/>
        </p:nvSpPr>
        <p:spPr>
          <a:xfrm>
            <a:off x="556053" y="1680938"/>
            <a:ext cx="7902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temelj razvoja najnovejših inteligentnih transportnih sistemov, ter je pomemben del strateškega razvoja EU.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je sestavljen iz treh satelitov 34 zemeljskih postaj ter 4 kontrolnih centrov.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06C3A94-8362-4EE9-8EB5-994C2EB86599}"/>
              </a:ext>
            </a:extLst>
          </p:cNvPr>
          <p:cNvSpPr txBox="1"/>
          <p:nvPr/>
        </p:nvSpPr>
        <p:spPr>
          <a:xfrm>
            <a:off x="556053" y="1173814"/>
            <a:ext cx="33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GALILEO?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903417A-A836-421D-860A-546C7DB6CD2C}"/>
              </a:ext>
            </a:extLst>
          </p:cNvPr>
          <p:cNvSpPr txBox="1"/>
          <p:nvPr/>
        </p:nvSpPr>
        <p:spPr>
          <a:xfrm>
            <a:off x="556053" y="3453514"/>
            <a:ext cx="6276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KJE SE UPORABLJA IN KAJ NAM OMOGOČA?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B026F74-0760-4625-B147-01053AAA4241}"/>
              </a:ext>
            </a:extLst>
          </p:cNvPr>
          <p:cNvSpPr txBox="1"/>
          <p:nvPr/>
        </p:nvSpPr>
        <p:spPr>
          <a:xfrm>
            <a:off x="556053" y="3853624"/>
            <a:ext cx="7902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Uporaben v vseh fazah pomorstva od začetnega plutja, vse do manevriranja po pristaniščih, v vseh vremenskih razmerah.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Omogoča sledenje in identifikacijo plovil, kar zagotavlja večjo varnost in zmanjšanje trkov.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Uporaba oddajnikov nam omogoča tako sledenje pošiljkam ter kontejnerjem kot tudi nadzor nad samim tovorom.</a:t>
            </a:r>
          </a:p>
        </p:txBody>
      </p:sp>
    </p:spTree>
    <p:extLst>
      <p:ext uri="{BB962C8B-B14F-4D97-AF65-F5344CB8AC3E}">
        <p14:creationId xmlns:p14="http://schemas.microsoft.com/office/powerpoint/2010/main" val="117100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7531A1-7D85-4C9E-8109-F2B165B5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26" y="441841"/>
            <a:ext cx="4939347" cy="464826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BFC6E1F-F874-4B01-BE31-7D046A507016}"/>
              </a:ext>
            </a:extLst>
          </p:cNvPr>
          <p:cNvSpPr txBox="1"/>
          <p:nvPr/>
        </p:nvSpPr>
        <p:spPr>
          <a:xfrm>
            <a:off x="2228850" y="5361997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RAZPOREDITEV SATELITOV V SISTEMU GALILEO.</a:t>
            </a:r>
          </a:p>
        </p:txBody>
      </p:sp>
    </p:spTree>
    <p:extLst>
      <p:ext uri="{BB962C8B-B14F-4D97-AF65-F5344CB8AC3E}">
        <p14:creationId xmlns:p14="http://schemas.microsoft.com/office/powerpoint/2010/main" val="137417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9523"/>
            <a:ext cx="75438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0DA9A51-C9DD-966D-A3A8-B6E4A3129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3" y="397510"/>
            <a:ext cx="8126308" cy="60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A2F8BF7-E6AA-4206-A1D7-0C5A3AB8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111892"/>
            <a:ext cx="7902615" cy="954908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INTELIGENTNI  TRANSPORTNI SISTEMI V POMORSKEM TRANSPORTU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624DD3B-976B-4442-9BB4-EB45EA0C8985}"/>
              </a:ext>
            </a:extLst>
          </p:cNvPr>
          <p:cNvSpPr txBox="1"/>
          <p:nvPr/>
        </p:nvSpPr>
        <p:spPr>
          <a:xfrm>
            <a:off x="441753" y="1173814"/>
            <a:ext cx="7241747" cy="461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 pomembnejše transportne sisteme v pomorskem transportu spadajo sledeči: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SAFESEANET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CLEANSEANET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VTS in VTMIS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LRIT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ECDIS</a:t>
            </a:r>
          </a:p>
        </p:txBody>
      </p:sp>
    </p:spTree>
    <p:extLst>
      <p:ext uri="{BB962C8B-B14F-4D97-AF65-F5344CB8AC3E}">
        <p14:creationId xmlns:p14="http://schemas.microsoft.com/office/powerpoint/2010/main" val="667870661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2850</TotalTime>
  <Words>1272</Words>
  <Application>Microsoft Office PowerPoint</Application>
  <PresentationFormat>Diaprojekcija na zaslonu (4:3)</PresentationFormat>
  <Paragraphs>153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Goccia</vt:lpstr>
      <vt:lpstr>PowerPointova predstavitev</vt:lpstr>
      <vt:lpstr>VSEBINA</vt:lpstr>
      <vt:lpstr>1. Značilnosti pomorskega transporta</vt:lpstr>
      <vt:lpstr>1.1 VRSTE POMORSKEGA TRANSPORTA</vt:lpstr>
      <vt:lpstr>2. OSNOVE INTELIGENTNIH TRANSPORTNIH SISTEMOV</vt:lpstr>
      <vt:lpstr>3. NAVIGACIJSKI SISTEM GALILEO</vt:lpstr>
      <vt:lpstr>PowerPointova predstavitev</vt:lpstr>
      <vt:lpstr>PowerPointova predstavitev</vt:lpstr>
      <vt:lpstr>4. INTELIGENTNI  TRANSPORTNI SISTEMI V POMORSKEM TRANSPORTU</vt:lpstr>
      <vt:lpstr>4.1 SAFESEANET</vt:lpstr>
      <vt:lpstr>PowerPointova predstavitev</vt:lpstr>
      <vt:lpstr>PowerPointova predstavitev</vt:lpstr>
      <vt:lpstr>4.2 CLEANSEANET</vt:lpstr>
      <vt:lpstr>PowerPointova predstavitev</vt:lpstr>
      <vt:lpstr>4.3 VTS in VTMIS</vt:lpstr>
      <vt:lpstr>PowerPointova predstavitev</vt:lpstr>
      <vt:lpstr>PowerPointova predstavitev</vt:lpstr>
      <vt:lpstr>4.4 AIS – Avtomatski identifikacijski sistem</vt:lpstr>
      <vt:lpstr>4.5 LRIT – Identifikacija in sledenje ladij na dolge razdalje</vt:lpstr>
      <vt:lpstr>PowerPointova predstavitev</vt:lpstr>
      <vt:lpstr>PowerPointova predstavitev</vt:lpstr>
      <vt:lpstr>4.6 ECDIS – Sistem digitaliziranih – rastrskih kart ali vektoriziranih pomorskih kart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Rok Roj</dc:creator>
  <cp:lastModifiedBy>Saso Murtic</cp:lastModifiedBy>
  <cp:revision>62</cp:revision>
  <dcterms:created xsi:type="dcterms:W3CDTF">2021-06-02T16:07:28Z</dcterms:created>
  <dcterms:modified xsi:type="dcterms:W3CDTF">2025-09-10T09:23:01Z</dcterms:modified>
</cp:coreProperties>
</file>