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7"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initials="M" lastIdx="1" clrIdx="0">
    <p:extLst>
      <p:ext uri="{19B8F6BF-5375-455C-9EA6-DF929625EA0E}">
        <p15:presenceInfo xmlns:p15="http://schemas.microsoft.com/office/powerpoint/2012/main" userId="9a78715aa8b6192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4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12-19T11:58:46.749" idx="1">
    <p:pos x="10" y="10"/>
    <p:text/>
    <p:extLst>
      <p:ext uri="{C676402C-5697-4E1C-873F-D02D1690AC5C}">
        <p15:threadingInfo xmlns:p15="http://schemas.microsoft.com/office/powerpoint/2012/main" timeZoneBias="-6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sl-SI"/>
              <a:t>Kliknite, če želite urediti slog naslova matrice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a:t>Kliknite, če želite urediti slog podnaslova matrice</a:t>
            </a:r>
            <a:endParaRPr lang="en-US" dirty="0"/>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7506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Content Placeholder 2"/>
          <p:cNvSpPr>
            <a:spLocks noGrp="1"/>
          </p:cNvSpPr>
          <p:nvPr>
            <p:ph idx="1"/>
          </p:nvPr>
        </p:nvSpPr>
        <p:spPr/>
        <p:txBody>
          <a:bodyPr anchor="ct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1178901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sl-SI"/>
              <a:t>Kliknite, če želite urediti slog naslova matrice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987285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Date Placeholder 4"/>
          <p:cNvSpPr>
            <a:spLocks noGrp="1"/>
          </p:cNvSpPr>
          <p:nvPr>
            <p:ph type="dt" sz="half" idx="10"/>
          </p:nvPr>
        </p:nvSpPr>
        <p:spPr/>
        <p:txBody>
          <a:bodyPr/>
          <a:lstStyle/>
          <a:p>
            <a:fld id="{B1BF3037-96B4-4282-8662-136A5A814D58}" type="datetimeFigureOut">
              <a:rPr lang="sl-SI" smtClean="0"/>
              <a:t>9. 01. 2024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193368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a:t>Kliknite, če želite urediti slog naslova matrice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7" name="Date Placeholder 6"/>
          <p:cNvSpPr>
            <a:spLocks noGrp="1"/>
          </p:cNvSpPr>
          <p:nvPr>
            <p:ph type="dt" sz="half" idx="10"/>
          </p:nvPr>
        </p:nvSpPr>
        <p:spPr/>
        <p:txBody>
          <a:bodyPr/>
          <a:lstStyle/>
          <a:p>
            <a:fld id="{B1BF3037-96B4-4282-8662-136A5A814D58}" type="datetimeFigureOut">
              <a:rPr lang="sl-SI" smtClean="0"/>
              <a:t>9. 01. 2024</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3790198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Date Placeholder 2"/>
          <p:cNvSpPr>
            <a:spLocks noGrp="1"/>
          </p:cNvSpPr>
          <p:nvPr>
            <p:ph type="dt" sz="half" idx="10"/>
          </p:nvPr>
        </p:nvSpPr>
        <p:spPr/>
        <p:txBody>
          <a:bodyPr/>
          <a:lstStyle/>
          <a:p>
            <a:fld id="{B1BF3037-96B4-4282-8662-136A5A814D58}" type="datetimeFigureOut">
              <a:rPr lang="sl-SI" smtClean="0"/>
              <a:t>9. 01. 2024</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851966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BF3037-96B4-4282-8662-136A5A814D58}" type="datetimeFigureOut">
              <a:rPr lang="sl-SI" smtClean="0"/>
              <a:t>9. 01. 2024</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3723590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sl-SI"/>
              <a:t>Kliknite, če želite urediti slog naslova matrice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Date Placeholder 4"/>
          <p:cNvSpPr>
            <a:spLocks noGrp="1"/>
          </p:cNvSpPr>
          <p:nvPr>
            <p:ph type="dt" sz="half" idx="10"/>
          </p:nvPr>
        </p:nvSpPr>
        <p:spPr/>
        <p:txBody>
          <a:bodyPr/>
          <a:lstStyle/>
          <a:p>
            <a:fld id="{B1BF3037-96B4-4282-8662-136A5A814D58}" type="datetimeFigureOut">
              <a:rPr lang="sl-SI" smtClean="0"/>
              <a:t>9. 01. 2024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23310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sl-SI"/>
              <a:t>Kliknite, če želite urediti slog naslova matrice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l-SI"/>
              <a:t>Kliknite ikono, če želite dodati sliko</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Date Placeholder 4"/>
          <p:cNvSpPr>
            <a:spLocks noGrp="1"/>
          </p:cNvSpPr>
          <p:nvPr>
            <p:ph type="dt" sz="half" idx="10"/>
          </p:nvPr>
        </p:nvSpPr>
        <p:spPr/>
        <p:txBody>
          <a:bodyPr/>
          <a:lstStyle/>
          <a:p>
            <a:fld id="{B1BF3037-96B4-4282-8662-136A5A814D58}" type="datetimeFigureOut">
              <a:rPr lang="sl-SI" smtClean="0"/>
              <a:t>9. 01. 2024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157298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z napis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l-SI"/>
              <a:t>Kliknite ikono, če želite dodati sliko</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a:t>Uredite sloge besedila matrice</a:t>
            </a:r>
          </a:p>
        </p:txBody>
      </p:sp>
      <p:sp>
        <p:nvSpPr>
          <p:cNvPr id="3" name="Date Placeholder 2"/>
          <p:cNvSpPr>
            <a:spLocks noGrp="1"/>
          </p:cNvSpPr>
          <p:nvPr>
            <p:ph type="dt" sz="half" idx="10"/>
          </p:nvPr>
        </p:nvSpPr>
        <p:spPr/>
        <p:txBody>
          <a:bodyPr/>
          <a:lstStyle/>
          <a:p>
            <a:fld id="{B1BF3037-96B4-4282-8662-136A5A814D58}" type="datetimeFigureOut">
              <a:rPr lang="sl-SI" smtClean="0"/>
              <a:t>9. 01. 2024</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2511154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n napis">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sl-SI"/>
              <a:t>Kliknite, če želite urediti slog naslova matrice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298189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z napiso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sl-SI"/>
              <a:t>Kliknite, če želite urediti slog naslova matrice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a:t>Uredite sloge besedila matrice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306497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z imen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sl-SI"/>
              <a:t>Kliknite, če želite urediti slog naslova matrice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1350688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kartice z imenom">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sl-SI"/>
              <a:t>Kliknite, če želite urediti slog naslova matrice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l-SI"/>
              <a:t>Uredite sloge besedila matrice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0227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Resnično ali neresničn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sl-SI"/>
              <a:t>Kliknite, če želite urediti slog naslova matrice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l-SI"/>
              <a:t>Uredite sloge besedila matrice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996174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sl-SI"/>
              <a:t>Kliknite, če želite urediti slog naslova matrice</a:t>
            </a:r>
            <a:endParaRPr lang="en-US" dirty="0"/>
          </a:p>
        </p:txBody>
      </p:sp>
      <p:sp>
        <p:nvSpPr>
          <p:cNvPr id="3" name="Vertical Text Placeholder 2"/>
          <p:cNvSpPr>
            <a:spLocks noGrp="1"/>
          </p:cNvSpPr>
          <p:nvPr>
            <p:ph type="body" orient="vert" idx="1"/>
          </p:nvPr>
        </p:nvSpPr>
        <p:spPr/>
        <p:txBody>
          <a:bodyPr vert="eaVert" ancho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41538221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sl-SI"/>
              <a:t>Kliknite, če želite urediti slog naslova matrice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B1BF3037-96B4-4282-8662-136A5A814D58}" type="datetimeFigureOut">
              <a:rPr lang="sl-SI" smtClean="0"/>
              <a:t>9. 01. 2024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ABCBB756-D83B-4779-8DC8-245C53891BD8}" type="slidenum">
              <a:rPr lang="sl-SI" smtClean="0"/>
              <a:t>‹#›</a:t>
            </a:fld>
            <a:endParaRPr lang="sl-SI"/>
          </a:p>
        </p:txBody>
      </p:sp>
    </p:spTree>
    <p:extLst>
      <p:ext uri="{BB962C8B-B14F-4D97-AF65-F5344CB8AC3E}">
        <p14:creationId xmlns:p14="http://schemas.microsoft.com/office/powerpoint/2010/main" val="115595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sl-SI"/>
              <a:t>Kliknite, če želite urediti slog naslova matrice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1BF3037-96B4-4282-8662-136A5A814D58}" type="datetimeFigureOut">
              <a:rPr lang="sl-SI" smtClean="0"/>
              <a:t>9. 01. 2024</a:t>
            </a:fld>
            <a:endParaRPr lang="sl-SI"/>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sl-SI"/>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ABCBB756-D83B-4779-8DC8-245C53891BD8}" type="slidenum">
              <a:rPr lang="sl-SI" smtClean="0"/>
              <a:t>‹#›</a:t>
            </a:fld>
            <a:endParaRPr lang="sl-SI"/>
          </a:p>
        </p:txBody>
      </p:sp>
    </p:spTree>
    <p:extLst>
      <p:ext uri="{BB962C8B-B14F-4D97-AF65-F5344CB8AC3E}">
        <p14:creationId xmlns:p14="http://schemas.microsoft.com/office/powerpoint/2010/main" val="21463755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V0vCcId7mHU"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1B07DB3-EBCB-482A-8090-9CD1F5ACDD37}"/>
              </a:ext>
            </a:extLst>
          </p:cNvPr>
          <p:cNvSpPr>
            <a:spLocks noGrp="1"/>
          </p:cNvSpPr>
          <p:nvPr>
            <p:ph type="ctrTitle"/>
          </p:nvPr>
        </p:nvSpPr>
        <p:spPr>
          <a:xfrm>
            <a:off x="294641" y="135622"/>
            <a:ext cx="11623038" cy="1032778"/>
          </a:xfrm>
        </p:spPr>
        <p:txBody>
          <a:bodyPr/>
          <a:lstStyle/>
          <a:p>
            <a:pPr algn="ctr"/>
            <a:r>
              <a:rPr lang="sl-SI" dirty="0" err="1"/>
              <a:t>IntelIgentni</a:t>
            </a:r>
            <a:r>
              <a:rPr lang="sl-SI" dirty="0"/>
              <a:t> sistemi v logistiki</a:t>
            </a:r>
          </a:p>
        </p:txBody>
      </p:sp>
      <p:sp>
        <p:nvSpPr>
          <p:cNvPr id="3" name="Podnaslov 2">
            <a:extLst>
              <a:ext uri="{FF2B5EF4-FFF2-40B4-BE49-F238E27FC236}">
                <a16:creationId xmlns:a16="http://schemas.microsoft.com/office/drawing/2014/main" id="{CA0D71B7-1728-4D0B-905B-C4452865AEC0}"/>
              </a:ext>
            </a:extLst>
          </p:cNvPr>
          <p:cNvSpPr>
            <a:spLocks noGrp="1"/>
          </p:cNvSpPr>
          <p:nvPr>
            <p:ph type="subTitle" idx="1"/>
          </p:nvPr>
        </p:nvSpPr>
        <p:spPr>
          <a:xfrm>
            <a:off x="294641" y="1407630"/>
            <a:ext cx="11447897" cy="5023650"/>
          </a:xfrm>
        </p:spPr>
        <p:txBody>
          <a:bodyPr>
            <a:normAutofit fontScale="85000" lnSpcReduction="20000"/>
          </a:bodyPr>
          <a:lstStyle/>
          <a:p>
            <a:pPr algn="ctr"/>
            <a:r>
              <a:rPr lang="sl-SI" sz="1600" dirty="0"/>
              <a:t>ELEKTRONSKO CESTNIJNJENJE ZA TOVORNA VOZILA V SLOVENIJ</a:t>
            </a:r>
          </a:p>
          <a:p>
            <a:pPr algn="ctr"/>
            <a:endParaRPr lang="sl-SI" sz="1600" dirty="0"/>
          </a:p>
          <a:p>
            <a:pPr algn="ctr"/>
            <a:endParaRPr lang="sl-SI" sz="1600" dirty="0"/>
          </a:p>
          <a:p>
            <a:pPr algn="ctr"/>
            <a:endParaRPr lang="sl-SI" sz="1600" dirty="0"/>
          </a:p>
          <a:p>
            <a:pPr algn="ctr"/>
            <a:endParaRPr lang="sl-SI" sz="1600" dirty="0"/>
          </a:p>
          <a:p>
            <a:pPr algn="ctr"/>
            <a:endParaRPr lang="sl-SI" sz="1600" dirty="0"/>
          </a:p>
          <a:p>
            <a:pPr algn="ctr"/>
            <a:endParaRPr lang="sl-SI" sz="1600" dirty="0"/>
          </a:p>
          <a:p>
            <a:pPr algn="ctr"/>
            <a:endParaRPr lang="sl-SI" sz="1600" dirty="0"/>
          </a:p>
          <a:p>
            <a:pPr algn="ctr"/>
            <a:endParaRPr lang="sl-SI" sz="1600" dirty="0"/>
          </a:p>
          <a:p>
            <a:pPr algn="ctr"/>
            <a:endParaRPr lang="sl-SI" sz="2400" dirty="0"/>
          </a:p>
          <a:p>
            <a:pPr algn="ctr"/>
            <a:endParaRPr lang="sl-SI" sz="2400" dirty="0"/>
          </a:p>
          <a:p>
            <a:pPr algn="ctr"/>
            <a:endParaRPr lang="sl-SI" sz="2400" dirty="0"/>
          </a:p>
          <a:p>
            <a:pPr algn="ctr"/>
            <a:endParaRPr lang="sl-SI" sz="2400" dirty="0"/>
          </a:p>
          <a:p>
            <a:pPr algn="ctr"/>
            <a:endParaRPr lang="sl-SI" sz="2400" dirty="0"/>
          </a:p>
          <a:p>
            <a:pPr algn="ctr"/>
            <a:r>
              <a:rPr lang="sl-SI" sz="2400" dirty="0"/>
              <a:t>Izr. prof. dr. Sašo Murtič</a:t>
            </a:r>
          </a:p>
          <a:p>
            <a:pPr algn="ctr"/>
            <a:endParaRPr lang="sl-SI" sz="1600" dirty="0"/>
          </a:p>
          <a:p>
            <a:pPr algn="ctr"/>
            <a:endParaRPr lang="sl-SI" sz="1600" dirty="0"/>
          </a:p>
        </p:txBody>
      </p:sp>
      <p:pic>
        <p:nvPicPr>
          <p:cNvPr id="7" name="Slika 6">
            <a:extLst>
              <a:ext uri="{FF2B5EF4-FFF2-40B4-BE49-F238E27FC236}">
                <a16:creationId xmlns:a16="http://schemas.microsoft.com/office/drawing/2014/main" id="{6FC2048C-1322-4DCB-A6C7-CDBE700E4BAC}"/>
              </a:ext>
            </a:extLst>
          </p:cNvPr>
          <p:cNvPicPr>
            <a:picLocks noChangeAspect="1"/>
          </p:cNvPicPr>
          <p:nvPr/>
        </p:nvPicPr>
        <p:blipFill>
          <a:blip r:embed="rId2"/>
          <a:stretch>
            <a:fillRect/>
          </a:stretch>
        </p:blipFill>
        <p:spPr>
          <a:xfrm>
            <a:off x="2721294" y="1732270"/>
            <a:ext cx="6534466" cy="4112998"/>
          </a:xfrm>
          <a:prstGeom prst="rect">
            <a:avLst/>
          </a:prstGeom>
        </p:spPr>
      </p:pic>
    </p:spTree>
    <p:extLst>
      <p:ext uri="{BB962C8B-B14F-4D97-AF65-F5344CB8AC3E}">
        <p14:creationId xmlns:p14="http://schemas.microsoft.com/office/powerpoint/2010/main" val="37812731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a:extLst>
              <a:ext uri="{FF2B5EF4-FFF2-40B4-BE49-F238E27FC236}">
                <a16:creationId xmlns:a16="http://schemas.microsoft.com/office/drawing/2014/main" id="{B9AC0346-5FA6-4D85-AC36-06A0B09644BC}"/>
              </a:ext>
            </a:extLst>
          </p:cNvPr>
          <p:cNvSpPr/>
          <p:nvPr/>
        </p:nvSpPr>
        <p:spPr>
          <a:xfrm>
            <a:off x="275948" y="473026"/>
            <a:ext cx="8942664" cy="369332"/>
          </a:xfrm>
          <a:prstGeom prst="rect">
            <a:avLst/>
          </a:prstGeom>
        </p:spPr>
        <p:txBody>
          <a:bodyPr wrap="square">
            <a:spAutoFit/>
          </a:bodyPr>
          <a:lstStyle/>
          <a:p>
            <a:endParaRPr lang="sl-SI" dirty="0"/>
          </a:p>
        </p:txBody>
      </p:sp>
      <p:sp>
        <p:nvSpPr>
          <p:cNvPr id="8" name="Naslov 7">
            <a:extLst>
              <a:ext uri="{FF2B5EF4-FFF2-40B4-BE49-F238E27FC236}">
                <a16:creationId xmlns:a16="http://schemas.microsoft.com/office/drawing/2014/main" id="{793FFC6C-A6CB-458A-ABBF-173839A9A523}"/>
              </a:ext>
            </a:extLst>
          </p:cNvPr>
          <p:cNvSpPr>
            <a:spLocks noGrp="1"/>
          </p:cNvSpPr>
          <p:nvPr>
            <p:ph type="title"/>
          </p:nvPr>
        </p:nvSpPr>
        <p:spPr>
          <a:xfrm>
            <a:off x="789967" y="938982"/>
            <a:ext cx="8534400" cy="1507067"/>
          </a:xfrm>
        </p:spPr>
        <p:txBody>
          <a:bodyPr>
            <a:normAutofit fontScale="90000"/>
          </a:bodyPr>
          <a:lstStyle/>
          <a:p>
            <a:r>
              <a:rPr lang="sl-SI" sz="1800" dirty="0">
                <a:latin typeface="+mn-lt"/>
              </a:rPr>
              <a:t>E</a:t>
            </a:r>
            <a:r>
              <a:rPr lang="sl-SI" sz="1800" cap="none" dirty="0">
                <a:latin typeface="+mn-lt"/>
              </a:rPr>
              <a:t>lektronsko cestninjenje izhaja iz vojaške tehnologije ( Identifikacija prijatelj ali sovražnik). Namen te tehnologije je odprava zamud na cestninskih cestah z zbiranjem  cestnin v elektronski obliki. Zato je tehnološko izvajanje cestninjenja koncept, ki določa ali so tovorna vozila, katera peljejo mimo, vpisana v program in opozarja izvajalca koncepta na tiste kateri niso. Sistem nato elektronsko obremeni račun registriranih uporabnikov vozil.</a:t>
            </a:r>
            <a:endParaRPr lang="sl-SI" sz="1800" dirty="0">
              <a:latin typeface="+mn-lt"/>
            </a:endParaRPr>
          </a:p>
        </p:txBody>
      </p:sp>
      <p:sp>
        <p:nvSpPr>
          <p:cNvPr id="9" name="Označba mesta vsebine 8">
            <a:extLst>
              <a:ext uri="{FF2B5EF4-FFF2-40B4-BE49-F238E27FC236}">
                <a16:creationId xmlns:a16="http://schemas.microsoft.com/office/drawing/2014/main" id="{2651933B-7CA3-4E20-87E5-DBDDC119CC53}"/>
              </a:ext>
            </a:extLst>
          </p:cNvPr>
          <p:cNvSpPr>
            <a:spLocks noGrp="1"/>
          </p:cNvSpPr>
          <p:nvPr>
            <p:ph idx="1"/>
          </p:nvPr>
        </p:nvSpPr>
        <p:spPr>
          <a:xfrm>
            <a:off x="789967" y="266352"/>
            <a:ext cx="8534400" cy="576006"/>
          </a:xfrm>
        </p:spPr>
        <p:txBody>
          <a:bodyPr/>
          <a:lstStyle/>
          <a:p>
            <a:pPr marL="0" indent="0">
              <a:buNone/>
            </a:pPr>
            <a:r>
              <a:rPr lang="sl-SI" dirty="0">
                <a:solidFill>
                  <a:schemeClr val="tx1"/>
                </a:solidFill>
              </a:rPr>
              <a:t>KAJ JE ELEKTRONSKO CESTNINJENJE</a:t>
            </a:r>
          </a:p>
        </p:txBody>
      </p:sp>
      <p:pic>
        <p:nvPicPr>
          <p:cNvPr id="10" name="Slika 9">
            <a:extLst>
              <a:ext uri="{FF2B5EF4-FFF2-40B4-BE49-F238E27FC236}">
                <a16:creationId xmlns:a16="http://schemas.microsoft.com/office/drawing/2014/main" id="{FED941F5-D018-4E87-A258-847AF1FA08A8}"/>
              </a:ext>
            </a:extLst>
          </p:cNvPr>
          <p:cNvPicPr>
            <a:picLocks noChangeAspect="1"/>
          </p:cNvPicPr>
          <p:nvPr/>
        </p:nvPicPr>
        <p:blipFill>
          <a:blip r:embed="rId2"/>
          <a:stretch>
            <a:fillRect/>
          </a:stretch>
        </p:blipFill>
        <p:spPr>
          <a:xfrm>
            <a:off x="3836341" y="4848573"/>
            <a:ext cx="4519318" cy="1743075"/>
          </a:xfrm>
          <a:prstGeom prst="rect">
            <a:avLst/>
          </a:prstGeom>
        </p:spPr>
      </p:pic>
      <p:sp>
        <p:nvSpPr>
          <p:cNvPr id="11" name="Pravokotnik 10">
            <a:extLst>
              <a:ext uri="{FF2B5EF4-FFF2-40B4-BE49-F238E27FC236}">
                <a16:creationId xmlns:a16="http://schemas.microsoft.com/office/drawing/2014/main" id="{D4AA8FFD-C942-44D3-A86F-65A69D49B9B1}"/>
              </a:ext>
            </a:extLst>
          </p:cNvPr>
          <p:cNvSpPr/>
          <p:nvPr/>
        </p:nvSpPr>
        <p:spPr>
          <a:xfrm>
            <a:off x="842844" y="2722532"/>
            <a:ext cx="8428645" cy="2031325"/>
          </a:xfrm>
          <a:prstGeom prst="rect">
            <a:avLst/>
          </a:prstGeom>
        </p:spPr>
        <p:txBody>
          <a:bodyPr wrap="square">
            <a:spAutoFit/>
          </a:bodyPr>
          <a:lstStyle/>
          <a:p>
            <a:r>
              <a:rPr lang="sl-SI" dirty="0"/>
              <a:t>Projekt elektronskega cestninjenja v prostem prometnem toku so pri DARS poimenovali </a:t>
            </a:r>
            <a:r>
              <a:rPr lang="sl-SI" dirty="0" err="1"/>
              <a:t>DarsGo</a:t>
            </a:r>
            <a:r>
              <a:rPr lang="sl-SI" dirty="0"/>
              <a:t>; elektronsko cestninjenje je zasnovano tako, da posebna naprava v tovornem vozilu prek mikrovalovne povezave komunicira s cestninskimi portali, ki se pnejo čez avtoceste. Naprava se pri prehodu skozi mikrovalovno polje portala identificira in registrira, hkrati pa od dobroimetja, ki je naloženo na računu uporabnika, odšteje določeno vsoto oziroma cestnino.</a:t>
            </a:r>
          </a:p>
        </p:txBody>
      </p:sp>
    </p:spTree>
    <p:extLst>
      <p:ext uri="{BB962C8B-B14F-4D97-AF65-F5344CB8AC3E}">
        <p14:creationId xmlns:p14="http://schemas.microsoft.com/office/powerpoint/2010/main" val="39783848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2">
            <a:extLst>
              <a:ext uri="{FF2B5EF4-FFF2-40B4-BE49-F238E27FC236}">
                <a16:creationId xmlns:a16="http://schemas.microsoft.com/office/drawing/2014/main" id="{F60DE355-32D2-4001-995E-D32E1FADE23E}"/>
              </a:ext>
            </a:extLst>
          </p:cNvPr>
          <p:cNvSpPr>
            <a:spLocks noGrp="1"/>
          </p:cNvSpPr>
          <p:nvPr>
            <p:ph type="title"/>
          </p:nvPr>
        </p:nvSpPr>
        <p:spPr>
          <a:xfrm>
            <a:off x="684212" y="1921933"/>
            <a:ext cx="8534400" cy="1507067"/>
          </a:xfrm>
        </p:spPr>
        <p:txBody>
          <a:bodyPr>
            <a:normAutofit fontScale="90000"/>
          </a:bodyPr>
          <a:lstStyle/>
          <a:p>
            <a:r>
              <a:rPr lang="sl-SI" sz="1600" cap="none" dirty="0"/>
              <a:t>Sistem avtomatskega brezgotovinskega cestninjenja (ABC sistem), kateri se je v Sloveniji pričel uvajati  leta 1995, je bil sistem avtomatskega plačevanja cestnin brez ustavljanja, vendar v delno oviranem prometnem toku na cestninskih stezah. Ob uvedbi se je sistem uporabljal  samo za cestninjenje osebnih vozil, oktobra leta 2008 pa se je sistem zaradi povečanja tranzitnega prometa pričel uporabljati za cestninjenje tovornih vozil. Plačevanje je potekalo s pomočjo elektronske tablice, na katero je moralo biti vnaprej vplačano oz. vpisano dobroimetje, pri čemer je bila elektronska tablica zgolj medij za evidentiranje prehodov cestninskih postaj</a:t>
            </a:r>
          </a:p>
        </p:txBody>
      </p:sp>
      <p:sp>
        <p:nvSpPr>
          <p:cNvPr id="4" name="Označba mesta vsebine 3">
            <a:extLst>
              <a:ext uri="{FF2B5EF4-FFF2-40B4-BE49-F238E27FC236}">
                <a16:creationId xmlns:a16="http://schemas.microsoft.com/office/drawing/2014/main" id="{431FD0F7-CC39-4737-BFAA-A74F4A29FDCF}"/>
              </a:ext>
            </a:extLst>
          </p:cNvPr>
          <p:cNvSpPr>
            <a:spLocks noGrp="1"/>
          </p:cNvSpPr>
          <p:nvPr>
            <p:ph idx="1"/>
          </p:nvPr>
        </p:nvSpPr>
        <p:spPr>
          <a:xfrm>
            <a:off x="684212" y="165503"/>
            <a:ext cx="8534400" cy="1040414"/>
          </a:xfrm>
        </p:spPr>
        <p:txBody>
          <a:bodyPr/>
          <a:lstStyle/>
          <a:p>
            <a:pPr marL="0" indent="0">
              <a:buNone/>
            </a:pPr>
            <a:r>
              <a:rPr lang="sl-SI" dirty="0">
                <a:solidFill>
                  <a:schemeClr val="tx1"/>
                </a:solidFill>
              </a:rPr>
              <a:t>ZGODOVINA ELEKTRONSKEGA SISTEMA ABC</a:t>
            </a:r>
          </a:p>
        </p:txBody>
      </p:sp>
      <p:pic>
        <p:nvPicPr>
          <p:cNvPr id="5" name="Slika 4">
            <a:extLst>
              <a:ext uri="{FF2B5EF4-FFF2-40B4-BE49-F238E27FC236}">
                <a16:creationId xmlns:a16="http://schemas.microsoft.com/office/drawing/2014/main" id="{8AFB1E9C-DFD5-41E7-955F-454F3BCD8DD1}"/>
              </a:ext>
            </a:extLst>
          </p:cNvPr>
          <p:cNvPicPr>
            <a:picLocks noChangeAspect="1"/>
          </p:cNvPicPr>
          <p:nvPr/>
        </p:nvPicPr>
        <p:blipFill>
          <a:blip r:embed="rId2"/>
          <a:stretch>
            <a:fillRect/>
          </a:stretch>
        </p:blipFill>
        <p:spPr>
          <a:xfrm>
            <a:off x="2332037" y="3975203"/>
            <a:ext cx="2619375" cy="1657350"/>
          </a:xfrm>
          <a:prstGeom prst="rect">
            <a:avLst/>
          </a:prstGeom>
        </p:spPr>
      </p:pic>
      <p:pic>
        <p:nvPicPr>
          <p:cNvPr id="6" name="Slika 5">
            <a:extLst>
              <a:ext uri="{FF2B5EF4-FFF2-40B4-BE49-F238E27FC236}">
                <a16:creationId xmlns:a16="http://schemas.microsoft.com/office/drawing/2014/main" id="{5E9B3AEC-B07F-4BF6-A141-EF3D6F80BE84}"/>
              </a:ext>
            </a:extLst>
          </p:cNvPr>
          <p:cNvPicPr>
            <a:picLocks noChangeAspect="1"/>
          </p:cNvPicPr>
          <p:nvPr/>
        </p:nvPicPr>
        <p:blipFill>
          <a:blip r:embed="rId3"/>
          <a:stretch>
            <a:fillRect/>
          </a:stretch>
        </p:blipFill>
        <p:spPr>
          <a:xfrm>
            <a:off x="6096000" y="3975202"/>
            <a:ext cx="2762250" cy="1657350"/>
          </a:xfrm>
          <a:prstGeom prst="rect">
            <a:avLst/>
          </a:prstGeom>
        </p:spPr>
      </p:pic>
    </p:spTree>
    <p:extLst>
      <p:ext uri="{BB962C8B-B14F-4D97-AF65-F5344CB8AC3E}">
        <p14:creationId xmlns:p14="http://schemas.microsoft.com/office/powerpoint/2010/main" val="22658560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a:extLst>
              <a:ext uri="{FF2B5EF4-FFF2-40B4-BE49-F238E27FC236}">
                <a16:creationId xmlns:a16="http://schemas.microsoft.com/office/drawing/2014/main" id="{0267A586-A1C8-4BD8-A5CA-6A370E85A30E}"/>
              </a:ext>
            </a:extLst>
          </p:cNvPr>
          <p:cNvSpPr/>
          <p:nvPr/>
        </p:nvSpPr>
        <p:spPr>
          <a:xfrm>
            <a:off x="789013" y="442518"/>
            <a:ext cx="8640661" cy="5355312"/>
          </a:xfrm>
          <a:prstGeom prst="rect">
            <a:avLst/>
          </a:prstGeom>
        </p:spPr>
        <p:txBody>
          <a:bodyPr wrap="square">
            <a:spAutoFit/>
          </a:bodyPr>
          <a:lstStyle/>
          <a:p>
            <a:r>
              <a:rPr lang="sl-SI" dirty="0"/>
              <a:t>SISTEM DARS GO</a:t>
            </a:r>
          </a:p>
          <a:p>
            <a:endParaRPr lang="sl-SI" dirty="0"/>
          </a:p>
          <a:p>
            <a:r>
              <a:rPr lang="sl-SI" dirty="0" err="1"/>
              <a:t>DarsGo</a:t>
            </a:r>
            <a:r>
              <a:rPr lang="sl-SI" dirty="0"/>
              <a:t> je sodoben elektronski cestninski sistem v prostem prometnem toku, ki velja za vozila z največjo dovoljeno maso nad 3,5 tone.</a:t>
            </a:r>
          </a:p>
          <a:p>
            <a:endParaRPr lang="sl-SI" dirty="0"/>
          </a:p>
          <a:p>
            <a:r>
              <a:rPr lang="sl-SI" dirty="0"/>
              <a:t>Cestninjenje se izvaja s pomočjo posebne naprave </a:t>
            </a:r>
            <a:r>
              <a:rPr lang="sl-SI" dirty="0" err="1"/>
              <a:t>DarsGo</a:t>
            </a:r>
            <a:r>
              <a:rPr lang="sl-SI" dirty="0"/>
              <a:t>, ki mora biti nameščena v vozilu. Celotno omrežje avtocest in hitrih cest v skupni razdalji 623 km je razdeljeno na 128 cestninskih odsekov. Na vsakem odseku je nad avtocesto cestninski portal, skozi katerega pelje vozilo. Portal med prehodom zazna napravo </a:t>
            </a:r>
            <a:r>
              <a:rPr lang="sl-SI" dirty="0" err="1"/>
              <a:t>DarsGo</a:t>
            </a:r>
            <a:r>
              <a:rPr lang="sl-SI" dirty="0"/>
              <a:t> v vozilu, kar je osnova za obračun cestnine za prevoženi odsek. Cestnina se tako zaračuna popolnoma samodejno in na podlagi prevožene razdalje.</a:t>
            </a:r>
          </a:p>
          <a:p>
            <a:endParaRPr lang="sl-SI" dirty="0"/>
          </a:p>
          <a:p>
            <a:r>
              <a:rPr lang="sl-SI" dirty="0"/>
              <a:t>Cestnina se plačuje za vsak cestninski odsek, ki ga vozilo prevozil. Njena višina je odvisna od dolžine posameznega odseka in značilnosti vozila, kot sta število osi in EURO-emisijski razred vozila. Smernice za načrtovanje in vzpostavitev sistema </a:t>
            </a:r>
            <a:r>
              <a:rPr lang="sl-SI" dirty="0" err="1"/>
              <a:t>DarsGo</a:t>
            </a:r>
            <a:r>
              <a:rPr lang="sl-SI" dirty="0"/>
              <a:t> v Republiki Sloveniji so v dokumenti pristojnih evropskih in državnih organov, glavne usmeritve pa so zapisane v Zakonu o cestninjenj</a:t>
            </a:r>
          </a:p>
        </p:txBody>
      </p:sp>
      <p:pic>
        <p:nvPicPr>
          <p:cNvPr id="7" name="Slika 6">
            <a:extLst>
              <a:ext uri="{FF2B5EF4-FFF2-40B4-BE49-F238E27FC236}">
                <a16:creationId xmlns:a16="http://schemas.microsoft.com/office/drawing/2014/main" id="{2ACAA21A-EF73-48F6-96F2-2DB2D9A2B5E9}"/>
              </a:ext>
            </a:extLst>
          </p:cNvPr>
          <p:cNvPicPr>
            <a:picLocks noChangeAspect="1"/>
          </p:cNvPicPr>
          <p:nvPr/>
        </p:nvPicPr>
        <p:blipFill>
          <a:blip r:embed="rId2"/>
          <a:stretch>
            <a:fillRect/>
          </a:stretch>
        </p:blipFill>
        <p:spPr>
          <a:xfrm>
            <a:off x="9236278" y="3333137"/>
            <a:ext cx="2753938" cy="1466850"/>
          </a:xfrm>
          <a:prstGeom prst="rect">
            <a:avLst/>
          </a:prstGeom>
        </p:spPr>
      </p:pic>
    </p:spTree>
    <p:extLst>
      <p:ext uri="{BB962C8B-B14F-4D97-AF65-F5344CB8AC3E}">
        <p14:creationId xmlns:p14="http://schemas.microsoft.com/office/powerpoint/2010/main" val="34718091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vsebine 3">
            <a:extLst>
              <a:ext uri="{FF2B5EF4-FFF2-40B4-BE49-F238E27FC236}">
                <a16:creationId xmlns:a16="http://schemas.microsoft.com/office/drawing/2014/main" id="{A7143403-FF03-4656-9522-441704AA82D7}"/>
              </a:ext>
            </a:extLst>
          </p:cNvPr>
          <p:cNvSpPr>
            <a:spLocks noGrp="1"/>
          </p:cNvSpPr>
          <p:nvPr>
            <p:ph idx="4294967295"/>
          </p:nvPr>
        </p:nvSpPr>
        <p:spPr>
          <a:xfrm>
            <a:off x="0" y="-1063625"/>
            <a:ext cx="8534400" cy="3616325"/>
          </a:xfrm>
        </p:spPr>
        <p:txBody>
          <a:bodyPr/>
          <a:lstStyle/>
          <a:p>
            <a:pPr marL="0" indent="0">
              <a:buNone/>
            </a:pPr>
            <a:r>
              <a:rPr lang="sl-SI" dirty="0">
                <a:solidFill>
                  <a:schemeClr val="tx1"/>
                </a:solidFill>
              </a:rPr>
              <a:t>KAKO DELUJE SISTEM DARS GO Video</a:t>
            </a:r>
          </a:p>
        </p:txBody>
      </p:sp>
      <p:pic>
        <p:nvPicPr>
          <p:cNvPr id="7" name="Predstavnost v spletu 6" title="Kako deluje sistem DarsGo?">
            <a:hlinkClick r:id="" action="ppaction://media"/>
            <a:extLst>
              <a:ext uri="{FF2B5EF4-FFF2-40B4-BE49-F238E27FC236}">
                <a16:creationId xmlns:a16="http://schemas.microsoft.com/office/drawing/2014/main" id="{615763B5-7927-4EDF-879C-D62BBA56749F}"/>
              </a:ext>
            </a:extLst>
          </p:cNvPr>
          <p:cNvPicPr>
            <a:picLocks noRot="1" noChangeAspect="1"/>
          </p:cNvPicPr>
          <p:nvPr>
            <a:videoFile r:link="rId1"/>
          </p:nvPr>
        </p:nvPicPr>
        <p:blipFill>
          <a:blip r:embed="rId3"/>
          <a:stretch>
            <a:fillRect/>
          </a:stretch>
        </p:blipFill>
        <p:spPr>
          <a:xfrm>
            <a:off x="3810000" y="2143125"/>
            <a:ext cx="4572000" cy="2571750"/>
          </a:xfrm>
          <a:prstGeom prst="rect">
            <a:avLst/>
          </a:prstGeom>
        </p:spPr>
      </p:pic>
    </p:spTree>
    <p:extLst>
      <p:ext uri="{BB962C8B-B14F-4D97-AF65-F5344CB8AC3E}">
        <p14:creationId xmlns:p14="http://schemas.microsoft.com/office/powerpoint/2010/main" val="11510143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a:extLst>
              <a:ext uri="{FF2B5EF4-FFF2-40B4-BE49-F238E27FC236}">
                <a16:creationId xmlns:a16="http://schemas.microsoft.com/office/drawing/2014/main" id="{18DD4DB9-A20F-41BB-BEFF-75F1F3828265}"/>
              </a:ext>
            </a:extLst>
          </p:cNvPr>
          <p:cNvSpPr/>
          <p:nvPr/>
        </p:nvSpPr>
        <p:spPr>
          <a:xfrm>
            <a:off x="528507" y="1014394"/>
            <a:ext cx="8246378" cy="2862322"/>
          </a:xfrm>
          <a:prstGeom prst="rect">
            <a:avLst/>
          </a:prstGeom>
        </p:spPr>
        <p:txBody>
          <a:bodyPr wrap="square">
            <a:spAutoFit/>
          </a:bodyPr>
          <a:lstStyle/>
          <a:p>
            <a:r>
              <a:rPr lang="sl-SI" dirty="0"/>
              <a:t>GLAVNE PREDNOSTI SISTEMA Dars Go</a:t>
            </a:r>
          </a:p>
          <a:p>
            <a:r>
              <a:rPr lang="sl-SI" dirty="0"/>
              <a:t> •Cestninjenje brez ustavljanja/zniževanja hitrosti -&gt; MANJ:</a:t>
            </a:r>
          </a:p>
          <a:p>
            <a:r>
              <a:rPr lang="sl-SI" dirty="0"/>
              <a:t> •onesnaževanja,</a:t>
            </a:r>
          </a:p>
          <a:p>
            <a:r>
              <a:rPr lang="sl-SI" dirty="0"/>
              <a:t> •hrupa,</a:t>
            </a:r>
          </a:p>
          <a:p>
            <a:r>
              <a:rPr lang="sl-SI" dirty="0"/>
              <a:t> •porabe goriva,</a:t>
            </a:r>
          </a:p>
          <a:p>
            <a:r>
              <a:rPr lang="sl-SI" dirty="0"/>
              <a:t> •prometnih zastojev.</a:t>
            </a:r>
          </a:p>
          <a:p>
            <a:r>
              <a:rPr lang="sl-SI" dirty="0"/>
              <a:t> •Plačevanje cestnine po prevoženi razdalji.</a:t>
            </a:r>
          </a:p>
          <a:p>
            <a:r>
              <a:rPr lang="sl-SI" dirty="0"/>
              <a:t> •Možnost cestninjenja po časovnih obdobjih.</a:t>
            </a:r>
          </a:p>
          <a:p>
            <a:r>
              <a:rPr lang="sl-SI" dirty="0"/>
              <a:t> •Fleksibilnost v primeru dodajanja novih cestninskih odsekov.</a:t>
            </a:r>
          </a:p>
          <a:p>
            <a:r>
              <a:rPr lang="sl-SI" dirty="0"/>
              <a:t> •Nič več zaposlenih (24/7) na cestninskih postajah.</a:t>
            </a:r>
          </a:p>
        </p:txBody>
      </p:sp>
      <p:pic>
        <p:nvPicPr>
          <p:cNvPr id="5" name="Slika 4">
            <a:extLst>
              <a:ext uri="{FF2B5EF4-FFF2-40B4-BE49-F238E27FC236}">
                <a16:creationId xmlns:a16="http://schemas.microsoft.com/office/drawing/2014/main" id="{C9529FF3-4072-4E95-B510-DA658F0FE7C4}"/>
              </a:ext>
            </a:extLst>
          </p:cNvPr>
          <p:cNvPicPr>
            <a:picLocks noChangeAspect="1"/>
          </p:cNvPicPr>
          <p:nvPr/>
        </p:nvPicPr>
        <p:blipFill>
          <a:blip r:embed="rId2"/>
          <a:stretch>
            <a:fillRect/>
          </a:stretch>
        </p:blipFill>
        <p:spPr>
          <a:xfrm>
            <a:off x="4678435" y="4348643"/>
            <a:ext cx="2857500" cy="1600200"/>
          </a:xfrm>
          <a:prstGeom prst="rect">
            <a:avLst/>
          </a:prstGeom>
        </p:spPr>
      </p:pic>
      <p:pic>
        <p:nvPicPr>
          <p:cNvPr id="14" name="Grafika 13" descr="Zapri">
            <a:extLst>
              <a:ext uri="{FF2B5EF4-FFF2-40B4-BE49-F238E27FC236}">
                <a16:creationId xmlns:a16="http://schemas.microsoft.com/office/drawing/2014/main" id="{B62DA2F8-FF9B-4311-8081-20EE73FE06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49985" y="4775433"/>
            <a:ext cx="914400" cy="914400"/>
          </a:xfrm>
          <a:prstGeom prst="rect">
            <a:avLst/>
          </a:prstGeom>
        </p:spPr>
      </p:pic>
    </p:spTree>
    <p:extLst>
      <p:ext uri="{BB962C8B-B14F-4D97-AF65-F5344CB8AC3E}">
        <p14:creationId xmlns:p14="http://schemas.microsoft.com/office/powerpoint/2010/main" val="1237317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4283E19A-B3DF-4028-846D-B9896306AB37}"/>
              </a:ext>
            </a:extLst>
          </p:cNvPr>
          <p:cNvPicPr>
            <a:picLocks noChangeAspect="1"/>
          </p:cNvPicPr>
          <p:nvPr/>
        </p:nvPicPr>
        <p:blipFill>
          <a:blip r:embed="rId2"/>
          <a:stretch>
            <a:fillRect/>
          </a:stretch>
        </p:blipFill>
        <p:spPr>
          <a:xfrm>
            <a:off x="9480008" y="0"/>
            <a:ext cx="2560542" cy="1560711"/>
          </a:xfrm>
          <a:prstGeom prst="rect">
            <a:avLst/>
          </a:prstGeom>
        </p:spPr>
      </p:pic>
      <p:sp>
        <p:nvSpPr>
          <p:cNvPr id="4" name="Pravokotnik 3">
            <a:extLst>
              <a:ext uri="{FF2B5EF4-FFF2-40B4-BE49-F238E27FC236}">
                <a16:creationId xmlns:a16="http://schemas.microsoft.com/office/drawing/2014/main" id="{C5864124-16C7-41AC-82CF-BE5F61F200E5}"/>
              </a:ext>
            </a:extLst>
          </p:cNvPr>
          <p:cNvSpPr/>
          <p:nvPr/>
        </p:nvSpPr>
        <p:spPr>
          <a:xfrm>
            <a:off x="3048000" y="2274838"/>
            <a:ext cx="6096000" cy="646331"/>
          </a:xfrm>
          <a:prstGeom prst="rect">
            <a:avLst/>
          </a:prstGeom>
        </p:spPr>
        <p:txBody>
          <a:bodyPr>
            <a:spAutoFit/>
          </a:bodyPr>
          <a:lstStyle/>
          <a:p>
            <a:endParaRPr lang="sl-SI" dirty="0"/>
          </a:p>
          <a:p>
            <a:endParaRPr lang="sl-SI" dirty="0"/>
          </a:p>
        </p:txBody>
      </p:sp>
      <p:sp>
        <p:nvSpPr>
          <p:cNvPr id="6" name="Pravokotnik 5">
            <a:extLst>
              <a:ext uri="{FF2B5EF4-FFF2-40B4-BE49-F238E27FC236}">
                <a16:creationId xmlns:a16="http://schemas.microsoft.com/office/drawing/2014/main" id="{00B4A344-5361-4FD0-BE3B-99DC02D62F67}"/>
              </a:ext>
            </a:extLst>
          </p:cNvPr>
          <p:cNvSpPr/>
          <p:nvPr/>
        </p:nvSpPr>
        <p:spPr>
          <a:xfrm>
            <a:off x="850083" y="780355"/>
            <a:ext cx="8151303" cy="2585323"/>
          </a:xfrm>
          <a:prstGeom prst="rect">
            <a:avLst/>
          </a:prstGeom>
        </p:spPr>
        <p:txBody>
          <a:bodyPr wrap="square">
            <a:spAutoFit/>
          </a:bodyPr>
          <a:lstStyle/>
          <a:p>
            <a:r>
              <a:rPr lang="sl-SI" dirty="0"/>
              <a:t>SISTEM ZBIRANJA CESTNINSKIH PODATKOV</a:t>
            </a:r>
          </a:p>
          <a:p>
            <a:endParaRPr lang="sl-SI" dirty="0"/>
          </a:p>
          <a:p>
            <a:r>
              <a:rPr lang="sl-SI" dirty="0"/>
              <a:t> •Portali z DSRC antenami</a:t>
            </a:r>
          </a:p>
          <a:p>
            <a:r>
              <a:rPr lang="sl-SI" dirty="0"/>
              <a:t> •DSRC naprave </a:t>
            </a:r>
            <a:r>
              <a:rPr lang="sl-SI" dirty="0" err="1"/>
              <a:t>DarsGo</a:t>
            </a:r>
            <a:r>
              <a:rPr lang="sl-SI" dirty="0"/>
              <a:t> v vozilih</a:t>
            </a:r>
          </a:p>
          <a:p>
            <a:r>
              <a:rPr lang="sl-SI" dirty="0"/>
              <a:t> •Telekomunikacijsko omrežje</a:t>
            </a:r>
          </a:p>
          <a:p>
            <a:r>
              <a:rPr lang="sl-SI" dirty="0"/>
              <a:t> •Računalniška programska in strojna oprema</a:t>
            </a:r>
          </a:p>
          <a:p>
            <a:r>
              <a:rPr lang="sl-SI" dirty="0"/>
              <a:t> •Pozicija točk cestninjenja</a:t>
            </a:r>
          </a:p>
          <a:p>
            <a:r>
              <a:rPr lang="sl-SI" dirty="0"/>
              <a:t> •Prenos podatkov v Centralni sistem</a:t>
            </a:r>
          </a:p>
          <a:p>
            <a:r>
              <a:rPr lang="sl-SI" dirty="0"/>
              <a:t> •Zbiranje podatkov -&gt; 24/7</a:t>
            </a:r>
          </a:p>
        </p:txBody>
      </p:sp>
      <p:pic>
        <p:nvPicPr>
          <p:cNvPr id="7" name="Slika 6">
            <a:extLst>
              <a:ext uri="{FF2B5EF4-FFF2-40B4-BE49-F238E27FC236}">
                <a16:creationId xmlns:a16="http://schemas.microsoft.com/office/drawing/2014/main" id="{F459CA6D-14EC-483F-B8C7-588C9ECA6729}"/>
              </a:ext>
            </a:extLst>
          </p:cNvPr>
          <p:cNvPicPr>
            <a:picLocks noChangeAspect="1"/>
          </p:cNvPicPr>
          <p:nvPr/>
        </p:nvPicPr>
        <p:blipFill>
          <a:blip r:embed="rId3"/>
          <a:stretch>
            <a:fillRect/>
          </a:stretch>
        </p:blipFill>
        <p:spPr>
          <a:xfrm>
            <a:off x="7575302" y="4082904"/>
            <a:ext cx="2695575" cy="1695450"/>
          </a:xfrm>
          <a:prstGeom prst="rect">
            <a:avLst/>
          </a:prstGeom>
        </p:spPr>
      </p:pic>
      <p:pic>
        <p:nvPicPr>
          <p:cNvPr id="8" name="Slika 7">
            <a:extLst>
              <a:ext uri="{FF2B5EF4-FFF2-40B4-BE49-F238E27FC236}">
                <a16:creationId xmlns:a16="http://schemas.microsoft.com/office/drawing/2014/main" id="{09562615-3656-455C-8E53-E578FF5D842B}"/>
              </a:ext>
            </a:extLst>
          </p:cNvPr>
          <p:cNvPicPr>
            <a:picLocks noChangeAspect="1"/>
          </p:cNvPicPr>
          <p:nvPr/>
        </p:nvPicPr>
        <p:blipFill>
          <a:blip r:embed="rId4"/>
          <a:stretch>
            <a:fillRect/>
          </a:stretch>
        </p:blipFill>
        <p:spPr>
          <a:xfrm>
            <a:off x="4450752" y="4082904"/>
            <a:ext cx="2619375" cy="1743075"/>
          </a:xfrm>
          <a:prstGeom prst="rect">
            <a:avLst/>
          </a:prstGeom>
        </p:spPr>
      </p:pic>
      <p:pic>
        <p:nvPicPr>
          <p:cNvPr id="10" name="Slika 9">
            <a:extLst>
              <a:ext uri="{FF2B5EF4-FFF2-40B4-BE49-F238E27FC236}">
                <a16:creationId xmlns:a16="http://schemas.microsoft.com/office/drawing/2014/main" id="{1B2EE6E5-6B23-4AC8-90CA-49CC766C4A5E}"/>
              </a:ext>
            </a:extLst>
          </p:cNvPr>
          <p:cNvPicPr>
            <a:picLocks noChangeAspect="1"/>
          </p:cNvPicPr>
          <p:nvPr/>
        </p:nvPicPr>
        <p:blipFill>
          <a:blip r:embed="rId5"/>
          <a:stretch>
            <a:fillRect/>
          </a:stretch>
        </p:blipFill>
        <p:spPr>
          <a:xfrm>
            <a:off x="1410529" y="4078141"/>
            <a:ext cx="2676525" cy="1704975"/>
          </a:xfrm>
          <a:prstGeom prst="rect">
            <a:avLst/>
          </a:prstGeom>
        </p:spPr>
      </p:pic>
    </p:spTree>
    <p:extLst>
      <p:ext uri="{BB962C8B-B14F-4D97-AF65-F5344CB8AC3E}">
        <p14:creationId xmlns:p14="http://schemas.microsoft.com/office/powerpoint/2010/main" val="11901952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a:extLst>
              <a:ext uri="{FF2B5EF4-FFF2-40B4-BE49-F238E27FC236}">
                <a16:creationId xmlns:a16="http://schemas.microsoft.com/office/drawing/2014/main" id="{7191D30A-724C-4CC1-AC8B-19E514EDF366}"/>
              </a:ext>
            </a:extLst>
          </p:cNvPr>
          <p:cNvSpPr/>
          <p:nvPr/>
        </p:nvSpPr>
        <p:spPr>
          <a:xfrm>
            <a:off x="456250" y="878746"/>
            <a:ext cx="8855978" cy="2308324"/>
          </a:xfrm>
          <a:prstGeom prst="rect">
            <a:avLst/>
          </a:prstGeom>
        </p:spPr>
        <p:txBody>
          <a:bodyPr wrap="square">
            <a:spAutoFit/>
          </a:bodyPr>
          <a:lstStyle/>
          <a:p>
            <a:r>
              <a:rPr lang="sl-SI" dirty="0"/>
              <a:t>MREŽA UPORABNIŠKIH STORITEV</a:t>
            </a:r>
          </a:p>
          <a:p>
            <a:r>
              <a:rPr lang="sl-SI" dirty="0"/>
              <a:t>• Razpoložljivost -&gt; 24/7</a:t>
            </a:r>
          </a:p>
          <a:p>
            <a:r>
              <a:rPr lang="sl-SI" dirty="0"/>
              <a:t>• Cestninske uporabniške točke – Dars Go servisi (134)               </a:t>
            </a:r>
          </a:p>
          <a:p>
            <a:r>
              <a:rPr lang="sl-SI" dirty="0"/>
              <a:t>•matični: Ljubljana, Fernetiči, Obrežje, </a:t>
            </a:r>
            <a:r>
              <a:rPr lang="sl-SI" dirty="0" err="1"/>
              <a:t>Lopata,Maribor</a:t>
            </a:r>
            <a:r>
              <a:rPr lang="sl-SI" dirty="0"/>
              <a:t>, Grabonoš, Gruškovje</a:t>
            </a:r>
          </a:p>
          <a:p>
            <a:r>
              <a:rPr lang="sl-SI" dirty="0"/>
              <a:t>• vsi bencinski servisi ob AC – Petrol (39), OMV (19),MOL (2),</a:t>
            </a:r>
          </a:p>
          <a:p>
            <a:r>
              <a:rPr lang="sl-SI" dirty="0"/>
              <a:t>• nekateri bencinski servisi pred vstopom na AC –Petrol (50), OMV (12), Mol(5).</a:t>
            </a:r>
          </a:p>
          <a:p>
            <a:r>
              <a:rPr lang="sl-SI" dirty="0"/>
              <a:t>• Spletni portal (www.darsgo.si)</a:t>
            </a:r>
          </a:p>
          <a:p>
            <a:r>
              <a:rPr lang="sl-SI" dirty="0"/>
              <a:t>•Klicni center</a:t>
            </a:r>
          </a:p>
        </p:txBody>
      </p:sp>
      <p:pic>
        <p:nvPicPr>
          <p:cNvPr id="4" name="Slika 3">
            <a:extLst>
              <a:ext uri="{FF2B5EF4-FFF2-40B4-BE49-F238E27FC236}">
                <a16:creationId xmlns:a16="http://schemas.microsoft.com/office/drawing/2014/main" id="{B16024C2-F9BD-4D63-8941-98222D16A847}"/>
              </a:ext>
            </a:extLst>
          </p:cNvPr>
          <p:cNvPicPr>
            <a:picLocks noChangeAspect="1"/>
          </p:cNvPicPr>
          <p:nvPr/>
        </p:nvPicPr>
        <p:blipFill>
          <a:blip r:embed="rId2"/>
          <a:stretch>
            <a:fillRect/>
          </a:stretch>
        </p:blipFill>
        <p:spPr>
          <a:xfrm>
            <a:off x="9213210" y="4152681"/>
            <a:ext cx="2590800" cy="1762125"/>
          </a:xfrm>
          <a:prstGeom prst="rect">
            <a:avLst/>
          </a:prstGeom>
        </p:spPr>
      </p:pic>
      <p:pic>
        <p:nvPicPr>
          <p:cNvPr id="5" name="Slika 4">
            <a:extLst>
              <a:ext uri="{FF2B5EF4-FFF2-40B4-BE49-F238E27FC236}">
                <a16:creationId xmlns:a16="http://schemas.microsoft.com/office/drawing/2014/main" id="{133A3ECC-F767-4908-BE14-CFD11CBA9402}"/>
              </a:ext>
            </a:extLst>
          </p:cNvPr>
          <p:cNvPicPr>
            <a:picLocks noChangeAspect="1"/>
          </p:cNvPicPr>
          <p:nvPr/>
        </p:nvPicPr>
        <p:blipFill>
          <a:blip r:embed="rId3"/>
          <a:stretch>
            <a:fillRect/>
          </a:stretch>
        </p:blipFill>
        <p:spPr>
          <a:xfrm>
            <a:off x="6313110" y="4162205"/>
            <a:ext cx="2619375" cy="1743075"/>
          </a:xfrm>
          <a:prstGeom prst="rect">
            <a:avLst/>
          </a:prstGeom>
        </p:spPr>
      </p:pic>
      <p:pic>
        <p:nvPicPr>
          <p:cNvPr id="6" name="Slika 5">
            <a:extLst>
              <a:ext uri="{FF2B5EF4-FFF2-40B4-BE49-F238E27FC236}">
                <a16:creationId xmlns:a16="http://schemas.microsoft.com/office/drawing/2014/main" id="{BD7CE9CC-3A37-4113-8C52-A5304A3F3AA1}"/>
              </a:ext>
            </a:extLst>
          </p:cNvPr>
          <p:cNvPicPr>
            <a:picLocks noChangeAspect="1"/>
          </p:cNvPicPr>
          <p:nvPr/>
        </p:nvPicPr>
        <p:blipFill>
          <a:blip r:embed="rId4"/>
          <a:stretch>
            <a:fillRect/>
          </a:stretch>
        </p:blipFill>
        <p:spPr>
          <a:xfrm>
            <a:off x="3470376" y="4152681"/>
            <a:ext cx="2143125" cy="1743076"/>
          </a:xfrm>
          <a:prstGeom prst="rect">
            <a:avLst/>
          </a:prstGeom>
        </p:spPr>
      </p:pic>
      <p:pic>
        <p:nvPicPr>
          <p:cNvPr id="7" name="Slika 6">
            <a:extLst>
              <a:ext uri="{FF2B5EF4-FFF2-40B4-BE49-F238E27FC236}">
                <a16:creationId xmlns:a16="http://schemas.microsoft.com/office/drawing/2014/main" id="{0B34D038-1BC0-48B5-8640-FF4D711A2813}"/>
              </a:ext>
            </a:extLst>
          </p:cNvPr>
          <p:cNvPicPr>
            <a:picLocks noChangeAspect="1"/>
          </p:cNvPicPr>
          <p:nvPr/>
        </p:nvPicPr>
        <p:blipFill>
          <a:blip r:embed="rId5"/>
          <a:stretch>
            <a:fillRect/>
          </a:stretch>
        </p:blipFill>
        <p:spPr>
          <a:xfrm>
            <a:off x="563023" y="4152681"/>
            <a:ext cx="2609850" cy="1752600"/>
          </a:xfrm>
          <a:prstGeom prst="rect">
            <a:avLst/>
          </a:prstGeom>
        </p:spPr>
      </p:pic>
    </p:spTree>
    <p:extLst>
      <p:ext uri="{BB962C8B-B14F-4D97-AF65-F5344CB8AC3E}">
        <p14:creationId xmlns:p14="http://schemas.microsoft.com/office/powerpoint/2010/main" val="32901576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a:extLst>
              <a:ext uri="{FF2B5EF4-FFF2-40B4-BE49-F238E27FC236}">
                <a16:creationId xmlns:a16="http://schemas.microsoft.com/office/drawing/2014/main" id="{5DFD38F8-0E2D-4D4A-8FCF-CE3C67497798}"/>
              </a:ext>
            </a:extLst>
          </p:cNvPr>
          <p:cNvSpPr/>
          <p:nvPr/>
        </p:nvSpPr>
        <p:spPr>
          <a:xfrm>
            <a:off x="732639" y="861968"/>
            <a:ext cx="8537196" cy="2862322"/>
          </a:xfrm>
          <a:prstGeom prst="rect">
            <a:avLst/>
          </a:prstGeom>
        </p:spPr>
        <p:txBody>
          <a:bodyPr wrap="square">
            <a:spAutoFit/>
          </a:bodyPr>
          <a:lstStyle/>
          <a:p>
            <a:r>
              <a:rPr lang="sl-SI" dirty="0"/>
              <a:t>NADZORNI SISTEM</a:t>
            </a:r>
          </a:p>
          <a:p>
            <a:endParaRPr lang="sl-SI" dirty="0"/>
          </a:p>
          <a:p>
            <a:r>
              <a:rPr lang="sl-SI" dirty="0"/>
              <a:t>Odkrivanje neskladnosti in pregon:</a:t>
            </a:r>
          </a:p>
          <a:p>
            <a:endParaRPr lang="sl-SI" dirty="0"/>
          </a:p>
          <a:p>
            <a:r>
              <a:rPr lang="sl-SI" dirty="0"/>
              <a:t>•odkrivanje neskladnosti (vožnja brez naprave </a:t>
            </a:r>
            <a:r>
              <a:rPr lang="sl-SI" dirty="0" err="1"/>
              <a:t>DarsGo</a:t>
            </a:r>
            <a:r>
              <a:rPr lang="sl-SI" dirty="0"/>
              <a:t>, vožnja z napačno</a:t>
            </a:r>
          </a:p>
          <a:p>
            <a:r>
              <a:rPr lang="sl-SI" dirty="0"/>
              <a:t>napravo </a:t>
            </a:r>
            <a:r>
              <a:rPr lang="sl-SI" dirty="0" err="1"/>
              <a:t>DarsGo</a:t>
            </a:r>
            <a:r>
              <a:rPr lang="sl-SI" dirty="0"/>
              <a:t>, nepravilno nastavljeno število osi na napravi </a:t>
            </a:r>
            <a:r>
              <a:rPr lang="sl-SI" dirty="0" err="1"/>
              <a:t>DarsGo</a:t>
            </a:r>
            <a:r>
              <a:rPr lang="sl-SI" dirty="0"/>
              <a:t> –&gt;</a:t>
            </a:r>
          </a:p>
          <a:p>
            <a:r>
              <a:rPr lang="sl-SI" dirty="0"/>
              <a:t>portali (15), klasifikacijski sistem, kamere, mobilne nadzorne enote (24)</a:t>
            </a:r>
          </a:p>
          <a:p>
            <a:endParaRPr lang="sl-SI" dirty="0"/>
          </a:p>
          <a:p>
            <a:r>
              <a:rPr lang="sl-SI" dirty="0"/>
              <a:t>• pregon –&gt; mobilne nadzorne enote in Operativni center cestninskega</a:t>
            </a:r>
          </a:p>
          <a:p>
            <a:r>
              <a:rPr lang="sl-SI" dirty="0"/>
              <a:t>sistema</a:t>
            </a:r>
          </a:p>
        </p:txBody>
      </p:sp>
      <p:pic>
        <p:nvPicPr>
          <p:cNvPr id="4" name="Slika 3">
            <a:extLst>
              <a:ext uri="{FF2B5EF4-FFF2-40B4-BE49-F238E27FC236}">
                <a16:creationId xmlns:a16="http://schemas.microsoft.com/office/drawing/2014/main" id="{2E42921A-FD4C-4868-B0A6-392D947B53E0}"/>
              </a:ext>
            </a:extLst>
          </p:cNvPr>
          <p:cNvPicPr>
            <a:picLocks noChangeAspect="1"/>
          </p:cNvPicPr>
          <p:nvPr/>
        </p:nvPicPr>
        <p:blipFill>
          <a:blip r:embed="rId2"/>
          <a:stretch>
            <a:fillRect/>
          </a:stretch>
        </p:blipFill>
        <p:spPr>
          <a:xfrm>
            <a:off x="4786312" y="4134592"/>
            <a:ext cx="2619375" cy="1743075"/>
          </a:xfrm>
          <a:prstGeom prst="rect">
            <a:avLst/>
          </a:prstGeom>
        </p:spPr>
      </p:pic>
    </p:spTree>
    <p:extLst>
      <p:ext uri="{BB962C8B-B14F-4D97-AF65-F5344CB8AC3E}">
        <p14:creationId xmlns:p14="http://schemas.microsoft.com/office/powerpoint/2010/main" val="1642309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Rezina">
  <a:themeElements>
    <a:clrScheme name="Rezina">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Rezin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zina">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238</TotalTime>
  <Words>697</Words>
  <Application>Microsoft Office PowerPoint</Application>
  <PresentationFormat>Širokozaslonsko</PresentationFormat>
  <Paragraphs>66</Paragraphs>
  <Slides>9</Slides>
  <Notes>0</Notes>
  <HiddenSlides>0</HiddenSlides>
  <MMClips>1</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9</vt:i4>
      </vt:variant>
    </vt:vector>
  </HeadingPairs>
  <TitlesOfParts>
    <vt:vector size="12" baseType="lpstr">
      <vt:lpstr>Century Gothic</vt:lpstr>
      <vt:lpstr>Wingdings 3</vt:lpstr>
      <vt:lpstr>Rezina</vt:lpstr>
      <vt:lpstr>IntelIgentni sistemi v logistiki</vt:lpstr>
      <vt:lpstr>Elektronsko cestninjenje izhaja iz vojaške tehnologije ( Identifikacija prijatelj ali sovražnik). Namen te tehnologije je odprava zamud na cestninskih cestah z zbiranjem  cestnin v elektronski obliki. Zato je tehnološko izvajanje cestninjenja koncept, ki določa ali so tovorna vozila, katera peljejo mimo, vpisana v program in opozarja izvajalca koncepta na tiste kateri niso. Sistem nato elektronsko obremeni račun registriranih uporabnikov vozil.</vt:lpstr>
      <vt:lpstr>Sistem avtomatskega brezgotovinskega cestninjenja (ABC sistem), kateri se je v Sloveniji pričel uvajati  leta 1995, je bil sistem avtomatskega plačevanja cestnin brez ustavljanja, vendar v delno oviranem prometnem toku na cestninskih stezah. Ob uvedbi se je sistem uporabljal  samo za cestninjenje osebnih vozil, oktobra leta 2008 pa se je sistem zaradi povečanja tranzitnega prometa pričel uporabljati za cestninjenje tovornih vozil. Plačevanje je potekalo s pomočjo elektronske tablice, na katero je moralo biti vnaprej vplačano oz. vpisano dobroimetje, pri čemer je bila elektronska tablica zgolj medij za evidentiranje prehodov cestninskih postaj</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Intelegentni sistemi v logistiki</dc:title>
  <dc:creator>Microsoft</dc:creator>
  <cp:lastModifiedBy>Uporabnik</cp:lastModifiedBy>
  <cp:revision>21</cp:revision>
  <dcterms:created xsi:type="dcterms:W3CDTF">2022-12-19T09:45:07Z</dcterms:created>
  <dcterms:modified xsi:type="dcterms:W3CDTF">2024-01-09T10:27:30Z</dcterms:modified>
</cp:coreProperties>
</file>